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Lst>
  <p:notesMasterIdLst>
    <p:notesMasterId r:id="rId18"/>
  </p:notesMasterIdLst>
  <p:handoutMasterIdLst>
    <p:handoutMasterId r:id="rId19"/>
  </p:handoutMasterIdLst>
  <p:sldIdLst>
    <p:sldId id="272" r:id="rId2"/>
    <p:sldId id="285" r:id="rId3"/>
    <p:sldId id="283" r:id="rId4"/>
    <p:sldId id="299" r:id="rId5"/>
    <p:sldId id="268" r:id="rId6"/>
    <p:sldId id="290" r:id="rId7"/>
    <p:sldId id="289" r:id="rId8"/>
    <p:sldId id="291" r:id="rId9"/>
    <p:sldId id="263" r:id="rId10"/>
    <p:sldId id="301" r:id="rId11"/>
    <p:sldId id="294" r:id="rId12"/>
    <p:sldId id="297" r:id="rId13"/>
    <p:sldId id="287" r:id="rId14"/>
    <p:sldId id="295" r:id="rId15"/>
    <p:sldId id="296" r:id="rId16"/>
    <p:sldId id="28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480D5-96A2-4E3E-A768-1F243E7612A8}" v="24" dt="2023-05-31T07:11:09.242"/>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5" d="100"/>
          <a:sy n="85" d="100"/>
        </p:scale>
        <p:origin x="590" y="4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6/7/2023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6/7/2023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5</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
        <p:nvSpPr>
          <p:cNvPr id="13" name="Freeform: Shape 12">
            <a:extLst>
              <a:ext uri="{FF2B5EF4-FFF2-40B4-BE49-F238E27FC236}">
                <a16:creationId xmlns:a16="http://schemas.microsoft.com/office/drawing/2014/main" id="{B7C99BC5-AEE7-4DB7-A1AA-326516B3596F}"/>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02B479F-CE4E-4FF7-A1D3-7C1143A631B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Shape 14">
            <a:extLst>
              <a:ext uri="{FF2B5EF4-FFF2-40B4-BE49-F238E27FC236}">
                <a16:creationId xmlns:a16="http://schemas.microsoft.com/office/drawing/2014/main" id="{36D786B5-2C4A-4CC3-A473-A26E6B550666}"/>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4F56EAC6-F9F5-484A-85B1-B7476FB23123}"/>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34369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81716325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27300803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8451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9711253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8804283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246109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25525222"/>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t>‹#›</a:t>
            </a:fld>
            <a:endParaRPr lang="en-US" dirty="0"/>
          </a:p>
        </p:txBody>
      </p:sp>
      <p:sp>
        <p:nvSpPr>
          <p:cNvPr id="7" name="Freeform: Shape 6">
            <a:extLst>
              <a:ext uri="{FF2B5EF4-FFF2-40B4-BE49-F238E27FC236}">
                <a16:creationId xmlns:a16="http://schemas.microsoft.com/office/drawing/2014/main" id="{B45816F4-124B-452B-BFBA-69B868ABFA9D}"/>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142DE06E-F7E9-4B07-B43D-CBDE241C76D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01995346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6/7/2023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
        <p:nvSpPr>
          <p:cNvPr id="11" name="Freeform: Shape 10">
            <a:extLst>
              <a:ext uri="{FF2B5EF4-FFF2-40B4-BE49-F238E27FC236}">
                <a16:creationId xmlns:a16="http://schemas.microsoft.com/office/drawing/2014/main" id="{2E726FA0-31C5-4D15-BEDA-07B382801E26}"/>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056190EB-6C88-4D09-9997-EAEAA31E9737}"/>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4F4E2595-A445-46EC-962E-A68AF753DC9F}"/>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B9B3BAE5-138E-4473-8706-ECF1E37DEF0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Shape 14">
            <a:extLst>
              <a:ext uri="{FF2B5EF4-FFF2-40B4-BE49-F238E27FC236}">
                <a16:creationId xmlns:a16="http://schemas.microsoft.com/office/drawing/2014/main" id="{C1EEB64C-F52D-4067-BB63-23E3B232A562}"/>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37025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sp>
        <p:nvSpPr>
          <p:cNvPr id="8" name="Freeform: Shape 7">
            <a:extLst>
              <a:ext uri="{FF2B5EF4-FFF2-40B4-BE49-F238E27FC236}">
                <a16:creationId xmlns:a16="http://schemas.microsoft.com/office/drawing/2014/main" id="{7646BBD0-61D9-498E-84DC-749F92CF6969}"/>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04FB86B7-1815-46F0-ABC7-BD36369D59E4}"/>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19143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8FB4751-880F-D840-AAA9-3A15815CC996}" type="slidenum">
              <a:rPr lang="en-US" smtClean="0"/>
              <a:pPr/>
              <a:t>‹#›</a:t>
            </a:fld>
            <a:endParaRPr lang="en-US" dirty="0"/>
          </a:p>
        </p:txBody>
      </p:sp>
      <p:sp>
        <p:nvSpPr>
          <p:cNvPr id="11" name="Freeform: Shape 10">
            <a:extLst>
              <a:ext uri="{FF2B5EF4-FFF2-40B4-BE49-F238E27FC236}">
                <a16:creationId xmlns:a16="http://schemas.microsoft.com/office/drawing/2014/main" id="{BE168C36-F2E5-48E3-91FD-FD5DF31A6905}"/>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2031B2B2-4125-48AD-9B26-EC0AA57303D2}"/>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78EA393C-508E-492A-B3AB-D41F690B59DC}"/>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4" name="Straight Connector 13">
            <a:extLst>
              <a:ext uri="{FF2B5EF4-FFF2-40B4-BE49-F238E27FC236}">
                <a16:creationId xmlns:a16="http://schemas.microsoft.com/office/drawing/2014/main" id="{0695B090-23ED-4322-A2E6-A14A24BBC06D}"/>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973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258517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99055059"/>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sp>
        <p:nvSpPr>
          <p:cNvPr id="12" name="Freeform: Shape 11">
            <a:extLst>
              <a:ext uri="{FF2B5EF4-FFF2-40B4-BE49-F238E27FC236}">
                <a16:creationId xmlns:a16="http://schemas.microsoft.com/office/drawing/2014/main" id="{412E186C-8259-46C3-8C6C-4BF4B8E73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4944C165-83C4-4063-A98A-C9EACBF47904}"/>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4333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pic>
        <p:nvPicPr>
          <p:cNvPr id="12" name="Picture 11" descr="Shape, circle&#10;&#10;Description automatically generated">
            <a:extLst>
              <a:ext uri="{FF2B5EF4-FFF2-40B4-BE49-F238E27FC236}">
                <a16:creationId xmlns:a16="http://schemas.microsoft.com/office/drawing/2014/main" id="{149D5F14-D527-4923-9CEE-8361022F20AD}"/>
              </a:ext>
            </a:extLst>
          </p:cNvPr>
          <p:cNvPicPr>
            <a:picLocks noChangeAspect="1"/>
          </p:cNvPicPr>
          <p:nvPr userDrawn="1"/>
        </p:nvPicPr>
        <p:blipFill rotWithShape="1">
          <a:blip r:embed="rId6">
            <a:alphaModFix/>
          </a:blip>
          <a:srcRect r="30186" b="9728"/>
          <a:stretch/>
        </p:blipFill>
        <p:spPr>
          <a:xfrm>
            <a:off x="6768197" y="1316481"/>
            <a:ext cx="4727117" cy="4998132"/>
          </a:xfrm>
          <a:prstGeom prst="rect">
            <a:avLst/>
          </a:prstGeom>
        </p:spPr>
      </p:pic>
      <p:sp>
        <p:nvSpPr>
          <p:cNvPr id="13" name="Freeform: Shape 12">
            <a:extLst>
              <a:ext uri="{FF2B5EF4-FFF2-40B4-BE49-F238E27FC236}">
                <a16:creationId xmlns:a16="http://schemas.microsoft.com/office/drawing/2014/main" id="{4E38434F-0204-40B4-8892-E17495826F7C}"/>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49337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20XX</a:t>
            </a:r>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presentation title</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4">
                <a:duotone>
                  <a:schemeClr val="accent1">
                    <a:shade val="45000"/>
                    <a:satMod val="135000"/>
                  </a:schemeClr>
                  <a:prstClr val="white"/>
                </a:duotone>
                <a:extLst>
                  <a:ext uri="{BEBA8EAE-BF5A-486C-A8C5-ECC9F3942E4B}">
                    <a14:imgProps xmlns:a14="http://schemas.microsoft.com/office/drawing/2010/main">
                      <a14:imgLayer r:embed="rId2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8FB4751-880F-D840-AAA9-3A15815CC996}" type="slidenum">
              <a:rPr lang="en-US" smtClean="0"/>
              <a:pPr/>
              <a:t>‹#›</a:t>
            </a:fld>
            <a:endParaRPr lang="en-US" dirty="0"/>
          </a:p>
        </p:txBody>
      </p:sp>
      <p:cxnSp>
        <p:nvCxnSpPr>
          <p:cNvPr id="10" name="Straight Connector 9">
            <a:extLst>
              <a:ext uri="{FF2B5EF4-FFF2-40B4-BE49-F238E27FC236}">
                <a16:creationId xmlns:a16="http://schemas.microsoft.com/office/drawing/2014/main" id="{42D5655B-84D4-4F97-8F55-52975DFFDCCF}"/>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0530044"/>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3" r:id="rId14"/>
    <p:sldLayoutId id="2147483864" r:id="rId15"/>
    <p:sldLayoutId id="2147483865" r:id="rId16"/>
    <p:sldLayoutId id="2147483657" r:id="rId17"/>
    <p:sldLayoutId id="2147483664" r:id="rId18"/>
    <p:sldLayoutId id="2147483663" r:id="rId19"/>
    <p:sldLayoutId id="2147483653" r:id="rId20"/>
    <p:sldLayoutId id="2147483652" r:id="rId21"/>
    <p:sldLayoutId id="2147483655" r:id="rId22"/>
  </p:sldLayoutIdLst>
  <p:hf hdr="0"/>
  <p:txStyles>
    <p:titleStyle>
      <a:lvl1pPr algn="l" defTabSz="914400" rtl="0" eaLnBrk="1" latinLnBrk="0" hangingPunct="1">
        <a:lnSpc>
          <a:spcPct val="90000"/>
        </a:lnSpc>
        <a:spcBef>
          <a:spcPct val="0"/>
        </a:spcBef>
        <a:buNone/>
        <a:defRPr sz="5400" kern="1200" cap="all" baseline="0">
          <a:blipFill>
            <a:blip r:embed="rId2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3IhfCMc" TargetMode="External"/><Relationship Id="rId2" Type="http://schemas.openxmlformats.org/officeDocument/2006/relationships/hyperlink" Target="https://youtu.be/aE_J7B-O4VQ" TargetMode="Externa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hyperlink" Target="https://play.google.com/store/apps/details?id=com.broxcode.arduinobluetoothfree" TargetMode="External"/><Relationship Id="rId4" Type="http://schemas.openxmlformats.org/officeDocument/2006/relationships/hyperlink" Target="https://play.google.com/store/apps/details?id=braulio.calle.bluetoothRCcontroll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Arduino" TargetMode="External"/><Relationship Id="rId7" Type="http://schemas.openxmlformats.org/officeDocument/2006/relationships/hyperlink" Target="https://electronicamade.com/sensor-ultrasonico/" TargetMode="External"/><Relationship Id="rId2" Type="http://schemas.openxmlformats.org/officeDocument/2006/relationships/image" Target="../media/image8.jpg"/><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hyperlink" Target="https://uelectronics.com/producto/shield-escudo-l293d-l293-modulo-motor-control/"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hyperlink" Target="https://arduinomodules.info/download/ky-019-5v-relay-module-zip-file/" TargetMode="External"/><Relationship Id="rId7" Type="http://schemas.openxmlformats.org/officeDocument/2006/relationships/hyperlink" Target="https://ocw.cs.pub.ro/courses/pm/prj2021/avaduva/dynamic_ambient_lighting" TargetMode="External"/><Relationship Id="rId2" Type="http://schemas.openxmlformats.org/officeDocument/2006/relationships/image" Target="../media/image11.jpg"/><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hyperlink" Target="https://uelectronics.com/producto/servomotor-sg90-rc-9g/"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hyperlink" Target="https://creativecommons.org/licenses/by-nc-nd/3.0/" TargetMode="External"/><Relationship Id="rId5" Type="http://schemas.openxmlformats.org/officeDocument/2006/relationships/hyperlink" Target="https://uelectronics.com/producto/bateria-18650-3-7v-2200mah/"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2434390"/>
            <a:ext cx="9144000" cy="713874"/>
          </a:xfrm>
        </p:spPr>
        <p:txBody>
          <a:bodyPr>
            <a:noAutofit/>
          </a:bodyPr>
          <a:lstStyle/>
          <a:p>
            <a:r>
              <a:rPr lang="en-IN" sz="2400" dirty="0"/>
              <a:t>Arduino obstacle avoiding + voice control + Bluetooth control Robot | DIY Arduino Robot</a:t>
            </a:r>
            <a:br>
              <a:rPr lang="en-IN" sz="2400" dirty="0"/>
            </a:br>
            <a:endParaRPr lang="en-US" sz="1000" dirty="0"/>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451810" y="3256549"/>
            <a:ext cx="9144000" cy="2667000"/>
          </a:xfrm>
        </p:spPr>
        <p:txBody>
          <a:bodyPr>
            <a:normAutofit/>
          </a:bodyPr>
          <a:lstStyle/>
          <a:p>
            <a:r>
              <a:rPr lang="en-US" sz="3200" b="1" dirty="0">
                <a:solidFill>
                  <a:schemeClr val="tx1">
                    <a:lumMod val="85000"/>
                    <a:lumOff val="15000"/>
                  </a:schemeClr>
                </a:solidFill>
              </a:rPr>
              <a:t>TEAM ID 15</a:t>
            </a:r>
          </a:p>
          <a:p>
            <a:r>
              <a:rPr lang="en-US" sz="2400" dirty="0">
                <a:solidFill>
                  <a:schemeClr val="tx1">
                    <a:lumMod val="85000"/>
                    <a:lumOff val="15000"/>
                  </a:schemeClr>
                </a:solidFill>
              </a:rPr>
              <a:t>ABHISHEK SAJWAN(22BT30001)</a:t>
            </a:r>
          </a:p>
          <a:p>
            <a:r>
              <a:rPr lang="en-US" dirty="0">
                <a:solidFill>
                  <a:schemeClr val="tx1">
                    <a:lumMod val="85000"/>
                    <a:lumOff val="15000"/>
                  </a:schemeClr>
                </a:solidFill>
              </a:rPr>
              <a:t>ADITYA KUMAR BHARTI(22CS30007)</a:t>
            </a:r>
          </a:p>
          <a:p>
            <a:r>
              <a:rPr lang="en-US" dirty="0">
                <a:solidFill>
                  <a:schemeClr val="tx1">
                    <a:lumMod val="85000"/>
                    <a:lumOff val="15000"/>
                  </a:schemeClr>
                </a:solidFill>
              </a:rPr>
              <a:t>DAKSH SINGH DESHLAN(22MA10020)</a:t>
            </a:r>
          </a:p>
          <a:p>
            <a:r>
              <a:rPr lang="en-US" dirty="0">
                <a:solidFill>
                  <a:schemeClr val="tx1">
                    <a:lumMod val="85000"/>
                    <a:lumOff val="15000"/>
                  </a:schemeClr>
                </a:solidFill>
              </a:rPr>
              <a:t>KORABU BISWAJEET NAIDU(22CY10027)</a:t>
            </a:r>
          </a:p>
          <a:p>
            <a:endParaRPr lang="en-US" dirty="0"/>
          </a:p>
        </p:txBody>
      </p:sp>
      <p:sp>
        <p:nvSpPr>
          <p:cNvPr id="4" name="TextBox 3">
            <a:extLst>
              <a:ext uri="{FF2B5EF4-FFF2-40B4-BE49-F238E27FC236}">
                <a16:creationId xmlns:a16="http://schemas.microsoft.com/office/drawing/2014/main" id="{24B2F80B-4D47-AB4E-436D-4A10C1F38AA3}"/>
              </a:ext>
            </a:extLst>
          </p:cNvPr>
          <p:cNvSpPr txBox="1"/>
          <p:nvPr/>
        </p:nvSpPr>
        <p:spPr>
          <a:xfrm>
            <a:off x="1892968" y="829034"/>
            <a:ext cx="8406063" cy="923330"/>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DIY PROJECT</a:t>
            </a:r>
            <a:endParaRPr lang="en-IN"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7105D-BFB6-4FB6-A37D-FC088BA38BD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0DEBCBD-6AD3-4AE1-B060-40D338EDA9D7}"/>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6EB6148-01B4-4E86-BD06-D2A430E8704A}"/>
              </a:ext>
            </a:extLst>
          </p:cNvPr>
          <p:cNvSpPr>
            <a:spLocks noGrp="1"/>
          </p:cNvSpPr>
          <p:nvPr>
            <p:ph type="sldNum" sz="quarter" idx="12"/>
          </p:nvPr>
        </p:nvSpPr>
        <p:spPr/>
        <p:txBody>
          <a:bodyPr/>
          <a:lstStyle/>
          <a:p>
            <a:fld id="{58FB4751-880F-D840-AAA9-3A15815CC996}" type="slidenum">
              <a:rPr lang="en-US" smtClean="0"/>
              <a:t>10</a:t>
            </a:fld>
            <a:endParaRPr lang="en-US" dirty="0"/>
          </a:p>
        </p:txBody>
      </p:sp>
      <p:sp>
        <p:nvSpPr>
          <p:cNvPr id="5" name="Text Placeholder 4">
            <a:extLst>
              <a:ext uri="{FF2B5EF4-FFF2-40B4-BE49-F238E27FC236}">
                <a16:creationId xmlns:a16="http://schemas.microsoft.com/office/drawing/2014/main" id="{34D89157-9BDC-4BD8-8C3C-02DA98553309}"/>
              </a:ext>
            </a:extLst>
          </p:cNvPr>
          <p:cNvSpPr>
            <a:spLocks noGrp="1"/>
          </p:cNvSpPr>
          <p:nvPr>
            <p:ph type="body" sz="quarter" idx="13"/>
          </p:nvPr>
        </p:nvSpPr>
        <p:spPr>
          <a:xfrm>
            <a:off x="430305" y="717176"/>
            <a:ext cx="11322423" cy="5920733"/>
          </a:xfrm>
        </p:spPr>
        <p:txBody>
          <a:bodyPr>
            <a:normAutofit/>
          </a:bodyPr>
          <a:lstStyle/>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1. Integration of Libraries: The code includes the necessary libraries (</a:t>
            </a:r>
            <a:r>
              <a:rPr lang="en-US" sz="2000" dirty="0" err="1">
                <a:solidFill>
                  <a:srgbClr val="FFFF00"/>
                </a:solidFill>
                <a:latin typeface="Lato" panose="020F0502020204030203" pitchFamily="34" charset="0"/>
                <a:ea typeface="Lato" panose="020F0502020204030203" pitchFamily="34" charset="0"/>
                <a:cs typeface="Lato" panose="020F0502020204030203" pitchFamily="34" charset="0"/>
              </a:rPr>
              <a:t>Servo.h</a:t>
            </a:r>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and </a:t>
            </a:r>
            <a:r>
              <a:rPr lang="en-US" sz="2000" dirty="0" err="1">
                <a:solidFill>
                  <a:srgbClr val="FFFF00"/>
                </a:solidFill>
                <a:latin typeface="Lato" panose="020F0502020204030203" pitchFamily="34" charset="0"/>
                <a:ea typeface="Lato" panose="020F0502020204030203" pitchFamily="34" charset="0"/>
                <a:cs typeface="Lato" panose="020F0502020204030203" pitchFamily="34" charset="0"/>
              </a:rPr>
              <a:t>AFMotor.h</a:t>
            </a:r>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to utilize the Servo and Adafruit Motor functionalities.</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2. Bluetooth Remote Control: The car can be controlled via Bluetooth by sending specific commands</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('F' for forward, 'B' for backward, 'L' for left, 'R' for right, and 'S' for stop) through serial</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communication.</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3. Obstacle Avoiding: The ultrasonic sensor is used to detect obstacles in front of the car. If an</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obstacle is detected within a certain threshold, the car stops, moves backward, rotates to</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check the left and right distances, and adjusts its direction accordingly.</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4. Voice Control: The car can also be controlled by voice commands sent through serial</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communication. Commands ('^' for forward, '-' for backward, '&lt;' for left, '&gt;' for right, and ‘*’</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for stop) are interpreted, and the car's movement is adjusted accordingly.</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5. Motor Control: The code utilizes the </a:t>
            </a:r>
            <a:r>
              <a:rPr lang="en-US" sz="2000" dirty="0" err="1">
                <a:solidFill>
                  <a:srgbClr val="FFFF00"/>
                </a:solidFill>
                <a:latin typeface="Lato" panose="020F0502020204030203" pitchFamily="34" charset="0"/>
                <a:ea typeface="Lato" panose="020F0502020204030203" pitchFamily="34" charset="0"/>
                <a:cs typeface="Lato" panose="020F0502020204030203" pitchFamily="34" charset="0"/>
              </a:rPr>
              <a:t>AFMotor</a:t>
            </a:r>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library to control the DC motors connected</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to the motor drive. Different functions are implemented to control forward, </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backward, right, left, and stop movements of the car.</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6. Servo Motor Control: A servo motor is used to rotate the ultrasonic sensor for obstacle</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detection. The servo is attached to a specified pin, and functions are implemented to</a:t>
            </a:r>
          </a:p>
          <a:p>
            <a:pPr algn="just"/>
            <a:r>
              <a:rPr lang="en-US" sz="2000" dirty="0">
                <a:solidFill>
                  <a:srgbClr val="FFFF00"/>
                </a:solidFill>
                <a:latin typeface="Lato" panose="020F0502020204030203" pitchFamily="34" charset="0"/>
                <a:ea typeface="Lato" panose="020F0502020204030203" pitchFamily="34" charset="0"/>
                <a:cs typeface="Lato" panose="020F0502020204030203" pitchFamily="34" charset="0"/>
              </a:rPr>
              <a:t>     control its movement.</a:t>
            </a:r>
          </a:p>
        </p:txBody>
      </p:sp>
      <p:sp>
        <p:nvSpPr>
          <p:cNvPr id="6" name="Title 5">
            <a:extLst>
              <a:ext uri="{FF2B5EF4-FFF2-40B4-BE49-F238E27FC236}">
                <a16:creationId xmlns:a16="http://schemas.microsoft.com/office/drawing/2014/main" id="{D4210D79-6582-46B5-A101-879BE66A3055}"/>
              </a:ext>
            </a:extLst>
          </p:cNvPr>
          <p:cNvSpPr>
            <a:spLocks noGrp="1"/>
          </p:cNvSpPr>
          <p:nvPr>
            <p:ph type="title"/>
          </p:nvPr>
        </p:nvSpPr>
        <p:spPr>
          <a:xfrm>
            <a:off x="430306" y="0"/>
            <a:ext cx="11322422" cy="717176"/>
          </a:xfrm>
        </p:spPr>
        <p:txBody>
          <a:bodyPr>
            <a:normAutofit/>
          </a:bodyPr>
          <a:lstStyle/>
          <a:p>
            <a:r>
              <a:rPr lang="en-US" sz="3600" b="1" dirty="0">
                <a:solidFill>
                  <a:schemeClr val="accent1">
                    <a:lumMod val="25000"/>
                  </a:schemeClr>
                </a:solidFill>
                <a:latin typeface="+mj-lt"/>
              </a:rPr>
              <a:t>features of the code</a:t>
            </a:r>
            <a:endParaRPr lang="en-IN" sz="3600" b="1" dirty="0">
              <a:latin typeface="+mj-lt"/>
            </a:endParaRPr>
          </a:p>
        </p:txBody>
      </p:sp>
    </p:spTree>
    <p:extLst>
      <p:ext uri="{BB962C8B-B14F-4D97-AF65-F5344CB8AC3E}">
        <p14:creationId xmlns:p14="http://schemas.microsoft.com/office/powerpoint/2010/main" val="3319584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E7489C5-4445-FA47-85D8-CECE6A96DBBA}"/>
              </a:ext>
            </a:extLst>
          </p:cNvPr>
          <p:cNvSpPr>
            <a:spLocks noGrp="1"/>
          </p:cNvSpPr>
          <p:nvPr>
            <p:ph type="title"/>
          </p:nvPr>
        </p:nvSpPr>
        <p:spPr>
          <a:xfrm>
            <a:off x="720451" y="210312"/>
            <a:ext cx="10515600" cy="676656"/>
          </a:xfrm>
        </p:spPr>
        <p:txBody>
          <a:bodyPr>
            <a:normAutofit fontScale="90000"/>
          </a:bodyPr>
          <a:lstStyle/>
          <a:p>
            <a:pPr algn="ctr"/>
            <a:r>
              <a:rPr lang="en-US" dirty="0">
                <a:solidFill>
                  <a:schemeClr val="accent1">
                    <a:lumMod val="25000"/>
                  </a:schemeClr>
                </a:solidFill>
              </a:rPr>
              <a:t>Pictures of our project!</a:t>
            </a:r>
            <a:endParaRPr lang="en-IN" dirty="0">
              <a:solidFill>
                <a:schemeClr val="accent1">
                  <a:lumMod val="25000"/>
                </a:schemeClr>
              </a:solidFill>
            </a:endParaRPr>
          </a:p>
        </p:txBody>
      </p:sp>
      <p:sp>
        <p:nvSpPr>
          <p:cNvPr id="6" name="Text Placeholder 5">
            <a:extLst>
              <a:ext uri="{FF2B5EF4-FFF2-40B4-BE49-F238E27FC236}">
                <a16:creationId xmlns:a16="http://schemas.microsoft.com/office/drawing/2014/main" id="{2099F24E-22FC-56FC-431A-B04801455B1E}"/>
              </a:ext>
            </a:extLst>
          </p:cNvPr>
          <p:cNvSpPr>
            <a:spLocks noGrp="1"/>
          </p:cNvSpPr>
          <p:nvPr>
            <p:ph type="body" idx="1"/>
          </p:nvPr>
        </p:nvSpPr>
        <p:spPr/>
        <p:txBody>
          <a:bodyPr/>
          <a:lstStyle/>
          <a:p>
            <a:endParaRPr lang="en-IN"/>
          </a:p>
        </p:txBody>
      </p:sp>
      <p:sp>
        <p:nvSpPr>
          <p:cNvPr id="7" name="Text Placeholder 6">
            <a:extLst>
              <a:ext uri="{FF2B5EF4-FFF2-40B4-BE49-F238E27FC236}">
                <a16:creationId xmlns:a16="http://schemas.microsoft.com/office/drawing/2014/main" id="{DC8AF6DE-84B6-CA55-9258-8943579C62AF}"/>
              </a:ext>
            </a:extLst>
          </p:cNvPr>
          <p:cNvSpPr>
            <a:spLocks noGrp="1"/>
          </p:cNvSpPr>
          <p:nvPr>
            <p:ph type="body" sz="quarter" idx="3"/>
          </p:nvPr>
        </p:nvSpPr>
        <p:spPr/>
        <p:txBody>
          <a:bodyPr/>
          <a:lstStyle/>
          <a:p>
            <a:endParaRPr lang="en-IN"/>
          </a:p>
        </p:txBody>
      </p:sp>
      <p:sp>
        <p:nvSpPr>
          <p:cNvPr id="3" name="Date Placeholder 2">
            <a:extLst>
              <a:ext uri="{FF2B5EF4-FFF2-40B4-BE49-F238E27FC236}">
                <a16:creationId xmlns:a16="http://schemas.microsoft.com/office/drawing/2014/main" id="{16D3F55D-6F24-B9B8-227C-BA375F6DDE20}"/>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22B23B3-D956-15ED-5EFF-4B22A438AF3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02EEE83-B41C-D89E-4A2D-4DB5D4D307F4}"/>
              </a:ext>
            </a:extLst>
          </p:cNvPr>
          <p:cNvSpPr>
            <a:spLocks noGrp="1"/>
          </p:cNvSpPr>
          <p:nvPr>
            <p:ph type="sldNum" sz="quarter" idx="12"/>
          </p:nvPr>
        </p:nvSpPr>
        <p:spPr/>
        <p:txBody>
          <a:bodyPr/>
          <a:lstStyle/>
          <a:p>
            <a:fld id="{58FB4751-880F-D840-AAA9-3A15815CC996}" type="slidenum">
              <a:rPr lang="en-US" smtClean="0"/>
              <a:pPr/>
              <a:t>11</a:t>
            </a:fld>
            <a:endParaRPr lang="en-US" dirty="0"/>
          </a:p>
        </p:txBody>
      </p:sp>
      <p:pic>
        <p:nvPicPr>
          <p:cNvPr id="25" name="Content Placeholder 24">
            <a:extLst>
              <a:ext uri="{FF2B5EF4-FFF2-40B4-BE49-F238E27FC236}">
                <a16:creationId xmlns:a16="http://schemas.microsoft.com/office/drawing/2014/main" id="{A791EBE6-173F-4F88-88E5-96D8D83EE0F0}"/>
              </a:ext>
            </a:extLst>
          </p:cNvPr>
          <p:cNvPicPr>
            <a:picLocks noGrp="1" noChangeAspect="1"/>
          </p:cNvPicPr>
          <p:nvPr>
            <p:ph sz="quarter" idx="4"/>
          </p:nvPr>
        </p:nvPicPr>
        <p:blipFill>
          <a:blip r:embed="rId2"/>
          <a:stretch>
            <a:fillRect/>
          </a:stretch>
        </p:blipFill>
        <p:spPr>
          <a:xfrm rot="16200000">
            <a:off x="3907493" y="2032784"/>
            <a:ext cx="3828374" cy="2871280"/>
          </a:xfrm>
        </p:spPr>
      </p:pic>
      <p:pic>
        <p:nvPicPr>
          <p:cNvPr id="23" name="Content Placeholder 22">
            <a:extLst>
              <a:ext uri="{FF2B5EF4-FFF2-40B4-BE49-F238E27FC236}">
                <a16:creationId xmlns:a16="http://schemas.microsoft.com/office/drawing/2014/main" id="{DD9124CE-DBAD-43F3-9FDC-13CA4A876B6C}"/>
              </a:ext>
            </a:extLst>
          </p:cNvPr>
          <p:cNvPicPr>
            <a:picLocks noGrp="1" noChangeAspect="1"/>
          </p:cNvPicPr>
          <p:nvPr>
            <p:ph sz="half" idx="2"/>
          </p:nvPr>
        </p:nvPicPr>
        <p:blipFill>
          <a:blip r:embed="rId3"/>
          <a:stretch>
            <a:fillRect/>
          </a:stretch>
        </p:blipFill>
        <p:spPr>
          <a:xfrm rot="17141590">
            <a:off x="-60904" y="753584"/>
            <a:ext cx="3292475" cy="2469356"/>
          </a:xfrm>
        </p:spPr>
      </p:pic>
      <p:pic>
        <p:nvPicPr>
          <p:cNvPr id="27" name="Picture 26">
            <a:extLst>
              <a:ext uri="{FF2B5EF4-FFF2-40B4-BE49-F238E27FC236}">
                <a16:creationId xmlns:a16="http://schemas.microsoft.com/office/drawing/2014/main" id="{772561D6-2B1B-4EAC-B9D6-6801606E6CED}"/>
              </a:ext>
            </a:extLst>
          </p:cNvPr>
          <p:cNvPicPr>
            <a:picLocks noChangeAspect="1"/>
          </p:cNvPicPr>
          <p:nvPr/>
        </p:nvPicPr>
        <p:blipFill>
          <a:blip r:embed="rId4"/>
          <a:stretch>
            <a:fillRect/>
          </a:stretch>
        </p:blipFill>
        <p:spPr>
          <a:xfrm rot="1405586">
            <a:off x="8743863" y="571588"/>
            <a:ext cx="3407313" cy="2565506"/>
          </a:xfrm>
          <a:prstGeom prst="rect">
            <a:avLst/>
          </a:prstGeom>
        </p:spPr>
      </p:pic>
      <p:pic>
        <p:nvPicPr>
          <p:cNvPr id="29" name="Picture 28">
            <a:extLst>
              <a:ext uri="{FF2B5EF4-FFF2-40B4-BE49-F238E27FC236}">
                <a16:creationId xmlns:a16="http://schemas.microsoft.com/office/drawing/2014/main" id="{5A4E4B06-7CF4-49AE-8E0D-B9D6123E8D9A}"/>
              </a:ext>
            </a:extLst>
          </p:cNvPr>
          <p:cNvPicPr>
            <a:picLocks noChangeAspect="1"/>
          </p:cNvPicPr>
          <p:nvPr/>
        </p:nvPicPr>
        <p:blipFill>
          <a:blip r:embed="rId5"/>
          <a:stretch>
            <a:fillRect/>
          </a:stretch>
        </p:blipFill>
        <p:spPr>
          <a:xfrm rot="20907316" flipH="1">
            <a:off x="350655" y="4002396"/>
            <a:ext cx="3729000" cy="2807718"/>
          </a:xfrm>
          <a:prstGeom prst="rect">
            <a:avLst/>
          </a:prstGeom>
        </p:spPr>
      </p:pic>
      <p:pic>
        <p:nvPicPr>
          <p:cNvPr id="33" name="Picture 32">
            <a:extLst>
              <a:ext uri="{FF2B5EF4-FFF2-40B4-BE49-F238E27FC236}">
                <a16:creationId xmlns:a16="http://schemas.microsoft.com/office/drawing/2014/main" id="{A8808D32-45FD-459A-8C52-39DFBE37AF97}"/>
              </a:ext>
            </a:extLst>
          </p:cNvPr>
          <p:cNvPicPr>
            <a:picLocks noChangeAspect="1"/>
          </p:cNvPicPr>
          <p:nvPr/>
        </p:nvPicPr>
        <p:blipFill>
          <a:blip r:embed="rId6"/>
          <a:stretch>
            <a:fillRect/>
          </a:stretch>
        </p:blipFill>
        <p:spPr>
          <a:xfrm rot="20646376">
            <a:off x="7890131" y="3888070"/>
            <a:ext cx="3746437" cy="2820847"/>
          </a:xfrm>
          <a:prstGeom prst="rect">
            <a:avLst/>
          </a:prstGeom>
        </p:spPr>
      </p:pic>
    </p:spTree>
    <p:extLst>
      <p:ext uri="{BB962C8B-B14F-4D97-AF65-F5344CB8AC3E}">
        <p14:creationId xmlns:p14="http://schemas.microsoft.com/office/powerpoint/2010/main" val="208445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01A2D-4B02-D751-18C8-B98E382F9614}"/>
              </a:ext>
            </a:extLst>
          </p:cNvPr>
          <p:cNvSpPr>
            <a:spLocks noGrp="1"/>
          </p:cNvSpPr>
          <p:nvPr>
            <p:ph type="title"/>
          </p:nvPr>
        </p:nvSpPr>
        <p:spPr>
          <a:xfrm>
            <a:off x="297691" y="82296"/>
            <a:ext cx="11631453" cy="676656"/>
          </a:xfrm>
        </p:spPr>
        <p:txBody>
          <a:bodyPr>
            <a:normAutofit/>
          </a:bodyPr>
          <a:lstStyle/>
          <a:p>
            <a:r>
              <a:rPr lang="en-US" sz="4000" dirty="0"/>
              <a:t>    Problems faced         AND         Solutions found</a:t>
            </a:r>
            <a:endParaRPr lang="en-IN" sz="4000" dirty="0"/>
          </a:p>
        </p:txBody>
      </p:sp>
      <p:sp>
        <p:nvSpPr>
          <p:cNvPr id="2" name="Content Placeholder 1">
            <a:extLst>
              <a:ext uri="{FF2B5EF4-FFF2-40B4-BE49-F238E27FC236}">
                <a16:creationId xmlns:a16="http://schemas.microsoft.com/office/drawing/2014/main" id="{3F458746-6CBE-E896-9F4F-4FCF339FC251}"/>
              </a:ext>
            </a:extLst>
          </p:cNvPr>
          <p:cNvSpPr>
            <a:spLocks noGrp="1"/>
          </p:cNvSpPr>
          <p:nvPr>
            <p:ph sz="half" idx="1"/>
          </p:nvPr>
        </p:nvSpPr>
        <p:spPr>
          <a:xfrm>
            <a:off x="297692" y="1026238"/>
            <a:ext cx="5654040" cy="5294647"/>
          </a:xfrm>
        </p:spPr>
        <p:txBody>
          <a:bodyPr>
            <a:normAutofit/>
          </a:bodyPr>
          <a:lstStyle/>
          <a:p>
            <a:r>
              <a:rPr lang="en-IN" sz="2800" dirty="0">
                <a:latin typeface="Lato" panose="020F0502020204030203" pitchFamily="34" charset="0"/>
                <a:ea typeface="Lato" panose="020F0502020204030203" pitchFamily="34" charset="0"/>
                <a:cs typeface="Lato" panose="020F0502020204030203" pitchFamily="34" charset="0"/>
              </a:rPr>
              <a:t>.</a:t>
            </a:r>
            <a:r>
              <a:rPr lang="en-IN" sz="2800" dirty="0" err="1">
                <a:latin typeface="Lato" panose="020F0502020204030203" pitchFamily="34" charset="0"/>
                <a:ea typeface="Lato" panose="020F0502020204030203" pitchFamily="34" charset="0"/>
                <a:cs typeface="Lato" panose="020F0502020204030203" pitchFamily="34" charset="0"/>
              </a:rPr>
              <a:t>AFMotor</a:t>
            </a:r>
            <a:r>
              <a:rPr lang="en-IN" sz="2800" dirty="0">
                <a:latin typeface="Lato" panose="020F0502020204030203" pitchFamily="34" charset="0"/>
                <a:ea typeface="Lato" panose="020F0502020204030203" pitchFamily="34" charset="0"/>
                <a:cs typeface="Lato" panose="020F0502020204030203" pitchFamily="34" charset="0"/>
              </a:rPr>
              <a:t> library file was missing which is needed to include in the code.</a:t>
            </a:r>
          </a:p>
          <a:p>
            <a:r>
              <a:rPr lang="en-IN" sz="2800" dirty="0">
                <a:latin typeface="Lato" panose="020F0502020204030203" pitchFamily="34" charset="0"/>
                <a:ea typeface="Lato" panose="020F0502020204030203" pitchFamily="34" charset="0"/>
                <a:cs typeface="Lato" panose="020F0502020204030203" pitchFamily="34" charset="0"/>
              </a:rPr>
              <a:t>Pins to be used in the Arduino were too loose.</a:t>
            </a:r>
          </a:p>
          <a:p>
            <a:endParaRPr lang="en-IN" sz="2800" dirty="0">
              <a:latin typeface="Lato" panose="020F0502020204030203" pitchFamily="34" charset="0"/>
              <a:ea typeface="Lato" panose="020F0502020204030203" pitchFamily="34" charset="0"/>
              <a:cs typeface="Lato" panose="020F0502020204030203" pitchFamily="34" charset="0"/>
            </a:endParaRPr>
          </a:p>
          <a:p>
            <a:r>
              <a:rPr lang="en-IN" sz="2800" dirty="0">
                <a:latin typeface="Lato" panose="020F0502020204030203" pitchFamily="34" charset="0"/>
                <a:ea typeface="Lato" panose="020F0502020204030203" pitchFamily="34" charset="0"/>
                <a:cs typeface="Lato" panose="020F0502020204030203" pitchFamily="34" charset="0"/>
              </a:rPr>
              <a:t>Due to a random connection , all the motors were running in different directions.</a:t>
            </a:r>
          </a:p>
          <a:p>
            <a:endParaRPr lang="en-IN" sz="2800"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07523F5E-CA26-CA57-04D8-94D4C042557D}"/>
              </a:ext>
            </a:extLst>
          </p:cNvPr>
          <p:cNvSpPr>
            <a:spLocks noGrp="1"/>
          </p:cNvSpPr>
          <p:nvPr>
            <p:ph sz="half" idx="2"/>
          </p:nvPr>
        </p:nvSpPr>
        <p:spPr>
          <a:xfrm>
            <a:off x="6172200" y="958462"/>
            <a:ext cx="5654040" cy="5294647"/>
          </a:xfrm>
        </p:spPr>
        <p:txBody>
          <a:bodyPr>
            <a:normAutofit/>
          </a:bodyPr>
          <a:lstStyle/>
          <a:p>
            <a:r>
              <a:rPr lang="en-IN" sz="2800" dirty="0"/>
              <a:t>There was the source provided for the library in the source we used for our project so we installed it.</a:t>
            </a:r>
          </a:p>
          <a:p>
            <a:r>
              <a:rPr lang="en-IN" sz="2800" dirty="0"/>
              <a:t>Finally we solder the pins for better circuit connections.</a:t>
            </a:r>
          </a:p>
          <a:p>
            <a:r>
              <a:rPr lang="en-IN" sz="2800" dirty="0"/>
              <a:t>We look individually for each motors and make them rotate in the proper direction.</a:t>
            </a:r>
          </a:p>
        </p:txBody>
      </p:sp>
      <p:sp>
        <p:nvSpPr>
          <p:cNvPr id="4" name="Date Placeholder 3">
            <a:extLst>
              <a:ext uri="{FF2B5EF4-FFF2-40B4-BE49-F238E27FC236}">
                <a16:creationId xmlns:a16="http://schemas.microsoft.com/office/drawing/2014/main" id="{0499B0AE-679D-C34C-798A-073EE45780E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88C857-C178-0F60-2D94-5010725316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663ED5-1B14-26AF-C000-7E12F18C47B5}"/>
              </a:ext>
            </a:extLst>
          </p:cNvPr>
          <p:cNvSpPr>
            <a:spLocks noGrp="1"/>
          </p:cNvSpPr>
          <p:nvPr>
            <p:ph type="sldNum" sz="quarter" idx="12"/>
          </p:nvPr>
        </p:nvSpPr>
        <p:spPr/>
        <p:txBody>
          <a:bodyPr/>
          <a:lstStyle/>
          <a:p>
            <a:fld id="{58FB4751-880F-D840-AAA9-3A15815CC996}" type="slidenum">
              <a:rPr lang="en-US" smtClean="0"/>
              <a:t>12</a:t>
            </a:fld>
            <a:endParaRPr lang="en-US" dirty="0"/>
          </a:p>
        </p:txBody>
      </p:sp>
    </p:spTree>
    <p:extLst>
      <p:ext uri="{BB962C8B-B14F-4D97-AF65-F5344CB8AC3E}">
        <p14:creationId xmlns:p14="http://schemas.microsoft.com/office/powerpoint/2010/main" val="37244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AFAF-DD2E-3312-95E6-0ACCFD5BE816}"/>
              </a:ext>
            </a:extLst>
          </p:cNvPr>
          <p:cNvSpPr>
            <a:spLocks noGrp="1"/>
          </p:cNvSpPr>
          <p:nvPr>
            <p:ph type="title"/>
          </p:nvPr>
        </p:nvSpPr>
        <p:spPr/>
        <p:txBody>
          <a:bodyPr>
            <a:normAutofit fontScale="90000"/>
          </a:bodyPr>
          <a:lstStyle/>
          <a:p>
            <a:r>
              <a:rPr lang="en-US" dirty="0"/>
              <a:t>Distributions of our Roles</a:t>
            </a:r>
            <a:endParaRPr lang="en-IN" dirty="0"/>
          </a:p>
        </p:txBody>
      </p:sp>
      <p:sp>
        <p:nvSpPr>
          <p:cNvPr id="7" name="Text Placeholder 6">
            <a:extLst>
              <a:ext uri="{FF2B5EF4-FFF2-40B4-BE49-F238E27FC236}">
                <a16:creationId xmlns:a16="http://schemas.microsoft.com/office/drawing/2014/main" id="{1EF3A60C-A621-A4A8-829D-51F79923553D}"/>
              </a:ext>
            </a:extLst>
          </p:cNvPr>
          <p:cNvSpPr>
            <a:spLocks noGrp="1"/>
          </p:cNvSpPr>
          <p:nvPr>
            <p:ph type="body" sz="quarter" idx="17"/>
          </p:nvPr>
        </p:nvSpPr>
        <p:spPr>
          <a:xfrm>
            <a:off x="553280" y="2250715"/>
            <a:ext cx="2423160" cy="553453"/>
          </a:xfrm>
        </p:spPr>
        <p:txBody>
          <a:bodyPr/>
          <a:lstStyle/>
          <a:p>
            <a:r>
              <a:rPr lang="en-US" dirty="0"/>
              <a:t>ABHISHEK</a:t>
            </a:r>
          </a:p>
          <a:p>
            <a:r>
              <a:rPr lang="en-US" dirty="0"/>
              <a:t>SAJWAN</a:t>
            </a:r>
            <a:endParaRPr lang="en-IN" dirty="0"/>
          </a:p>
        </p:txBody>
      </p:sp>
      <p:sp>
        <p:nvSpPr>
          <p:cNvPr id="8" name="Text Placeholder 7">
            <a:extLst>
              <a:ext uri="{FF2B5EF4-FFF2-40B4-BE49-F238E27FC236}">
                <a16:creationId xmlns:a16="http://schemas.microsoft.com/office/drawing/2014/main" id="{407A4F5B-94B9-F826-1B62-3748C9740361}"/>
              </a:ext>
            </a:extLst>
          </p:cNvPr>
          <p:cNvSpPr>
            <a:spLocks noGrp="1"/>
          </p:cNvSpPr>
          <p:nvPr>
            <p:ph type="body" sz="quarter" idx="18"/>
          </p:nvPr>
        </p:nvSpPr>
        <p:spPr>
          <a:xfrm>
            <a:off x="3452771" y="2347318"/>
            <a:ext cx="2423160" cy="553453"/>
          </a:xfrm>
        </p:spPr>
        <p:txBody>
          <a:bodyPr/>
          <a:lstStyle/>
          <a:p>
            <a:r>
              <a:rPr lang="en-US" dirty="0"/>
              <a:t>ADITYA</a:t>
            </a:r>
          </a:p>
          <a:p>
            <a:r>
              <a:rPr lang="en-US" dirty="0"/>
              <a:t>KUMAR</a:t>
            </a:r>
          </a:p>
          <a:p>
            <a:r>
              <a:rPr lang="en-US" dirty="0"/>
              <a:t>BHARTI</a:t>
            </a:r>
            <a:endParaRPr lang="en-IN" dirty="0"/>
          </a:p>
        </p:txBody>
      </p:sp>
      <p:sp>
        <p:nvSpPr>
          <p:cNvPr id="9" name="Text Placeholder 8">
            <a:extLst>
              <a:ext uri="{FF2B5EF4-FFF2-40B4-BE49-F238E27FC236}">
                <a16:creationId xmlns:a16="http://schemas.microsoft.com/office/drawing/2014/main" id="{53C07268-1722-9C3F-02BA-43C0736F4939}"/>
              </a:ext>
            </a:extLst>
          </p:cNvPr>
          <p:cNvSpPr>
            <a:spLocks noGrp="1"/>
          </p:cNvSpPr>
          <p:nvPr>
            <p:ph type="body" sz="quarter" idx="19"/>
          </p:nvPr>
        </p:nvSpPr>
        <p:spPr>
          <a:xfrm>
            <a:off x="6356586" y="2411488"/>
            <a:ext cx="2423160" cy="489283"/>
          </a:xfrm>
        </p:spPr>
        <p:txBody>
          <a:bodyPr/>
          <a:lstStyle/>
          <a:p>
            <a:r>
              <a:rPr lang="en-US" dirty="0"/>
              <a:t>DAKSH</a:t>
            </a:r>
          </a:p>
          <a:p>
            <a:r>
              <a:rPr lang="en-US" dirty="0"/>
              <a:t>SINGH</a:t>
            </a:r>
          </a:p>
          <a:p>
            <a:r>
              <a:rPr lang="en-US" dirty="0"/>
              <a:t>DESHLAN</a:t>
            </a:r>
            <a:endParaRPr lang="en-IN" dirty="0"/>
          </a:p>
        </p:txBody>
      </p:sp>
      <p:sp>
        <p:nvSpPr>
          <p:cNvPr id="10" name="Text Placeholder 9">
            <a:extLst>
              <a:ext uri="{FF2B5EF4-FFF2-40B4-BE49-F238E27FC236}">
                <a16:creationId xmlns:a16="http://schemas.microsoft.com/office/drawing/2014/main" id="{2708B945-1BCF-6D00-E5E7-FC4695A8E7DF}"/>
              </a:ext>
            </a:extLst>
          </p:cNvPr>
          <p:cNvSpPr>
            <a:spLocks noGrp="1"/>
          </p:cNvSpPr>
          <p:nvPr>
            <p:ph type="body" sz="quarter" idx="20"/>
          </p:nvPr>
        </p:nvSpPr>
        <p:spPr>
          <a:xfrm>
            <a:off x="9262563" y="2374042"/>
            <a:ext cx="2423160" cy="489283"/>
          </a:xfrm>
        </p:spPr>
        <p:txBody>
          <a:bodyPr/>
          <a:lstStyle/>
          <a:p>
            <a:r>
              <a:rPr lang="en-IN" dirty="0"/>
              <a:t>KORABU</a:t>
            </a:r>
          </a:p>
          <a:p>
            <a:r>
              <a:rPr lang="en-IN" dirty="0"/>
              <a:t>BISWAJEET</a:t>
            </a:r>
          </a:p>
          <a:p>
            <a:r>
              <a:rPr lang="en-IN" dirty="0"/>
              <a:t>NAIDU</a:t>
            </a:r>
          </a:p>
        </p:txBody>
      </p:sp>
      <p:sp>
        <p:nvSpPr>
          <p:cNvPr id="11" name="Text Placeholder 10">
            <a:extLst>
              <a:ext uri="{FF2B5EF4-FFF2-40B4-BE49-F238E27FC236}">
                <a16:creationId xmlns:a16="http://schemas.microsoft.com/office/drawing/2014/main" id="{4E63BF25-98B4-815F-BB32-CDEA693108BA}"/>
              </a:ext>
            </a:extLst>
          </p:cNvPr>
          <p:cNvSpPr>
            <a:spLocks noGrp="1"/>
          </p:cNvSpPr>
          <p:nvPr>
            <p:ph type="body" sz="quarter" idx="21"/>
          </p:nvPr>
        </p:nvSpPr>
        <p:spPr>
          <a:xfrm>
            <a:off x="576072" y="3363242"/>
            <a:ext cx="2161590" cy="2109537"/>
          </a:xfrm>
        </p:spPr>
        <p:txBody>
          <a:bodyPr/>
          <a:lstStyle/>
          <a:p>
            <a:pPr marL="285750" indent="-285750">
              <a:buFont typeface="Arial" panose="020B0604020202020204" pitchFamily="34" charset="0"/>
              <a:buChar char="•"/>
            </a:pPr>
            <a:r>
              <a:rPr lang="en-US" dirty="0"/>
              <a:t>assembly</a:t>
            </a:r>
          </a:p>
          <a:p>
            <a:pPr marL="285750" indent="-285750">
              <a:buFont typeface="Arial" panose="020B0604020202020204" pitchFamily="34" charset="0"/>
              <a:buChar char="•"/>
            </a:pPr>
            <a:r>
              <a:rPr lang="en-US" dirty="0"/>
              <a:t>Materials</a:t>
            </a:r>
          </a:p>
          <a:p>
            <a:pPr marL="285750" indent="-285750">
              <a:buFont typeface="Arial" panose="020B0604020202020204" pitchFamily="34" charset="0"/>
              <a:buChar char="•"/>
            </a:pPr>
            <a:r>
              <a:rPr lang="en-US" dirty="0"/>
              <a:t>Software and Soldering</a:t>
            </a:r>
          </a:p>
          <a:p>
            <a:pPr marL="285750" indent="-285750">
              <a:buFont typeface="Arial" panose="020B0604020202020204" pitchFamily="34" charset="0"/>
              <a:buChar char="•"/>
            </a:pPr>
            <a:endParaRPr lang="en-US" dirty="0"/>
          </a:p>
          <a:p>
            <a:endParaRPr lang="en-IN" dirty="0"/>
          </a:p>
        </p:txBody>
      </p:sp>
      <p:sp>
        <p:nvSpPr>
          <p:cNvPr id="12" name="Text Placeholder 11">
            <a:extLst>
              <a:ext uri="{FF2B5EF4-FFF2-40B4-BE49-F238E27FC236}">
                <a16:creationId xmlns:a16="http://schemas.microsoft.com/office/drawing/2014/main" id="{843F280D-64FE-0B78-2CEA-BD49883E064D}"/>
              </a:ext>
            </a:extLst>
          </p:cNvPr>
          <p:cNvSpPr>
            <a:spLocks noGrp="1"/>
          </p:cNvSpPr>
          <p:nvPr>
            <p:ph type="body" sz="quarter" idx="22"/>
          </p:nvPr>
        </p:nvSpPr>
        <p:spPr>
          <a:xfrm>
            <a:off x="3333382" y="3411542"/>
            <a:ext cx="2423160" cy="2109537"/>
          </a:xfrm>
        </p:spPr>
        <p:txBody>
          <a:bodyPr/>
          <a:lstStyle/>
          <a:p>
            <a:pPr marL="285750" indent="-285750">
              <a:buFont typeface="Arial" panose="020B0604020202020204" pitchFamily="34" charset="0"/>
              <a:buChar char="•"/>
            </a:pPr>
            <a:r>
              <a:rPr lang="en-US" dirty="0"/>
              <a:t>assembly</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endParaRPr lang="en-IN" dirty="0"/>
          </a:p>
        </p:txBody>
      </p:sp>
      <p:sp>
        <p:nvSpPr>
          <p:cNvPr id="13" name="Text Placeholder 12">
            <a:extLst>
              <a:ext uri="{FF2B5EF4-FFF2-40B4-BE49-F238E27FC236}">
                <a16:creationId xmlns:a16="http://schemas.microsoft.com/office/drawing/2014/main" id="{88B53CE3-E926-DE49-27E6-431872A1B6E2}"/>
              </a:ext>
            </a:extLst>
          </p:cNvPr>
          <p:cNvSpPr>
            <a:spLocks noGrp="1"/>
          </p:cNvSpPr>
          <p:nvPr>
            <p:ph type="body" sz="quarter" idx="23"/>
          </p:nvPr>
        </p:nvSpPr>
        <p:spPr>
          <a:xfrm>
            <a:off x="6350100" y="3344619"/>
            <a:ext cx="2423160" cy="2109537"/>
          </a:xfrm>
        </p:spPr>
        <p:txBody>
          <a:bodyPr/>
          <a:lstStyle/>
          <a:p>
            <a:pPr marL="285750" indent="-285750">
              <a:buFont typeface="Arial" panose="020B0604020202020204" pitchFamily="34" charset="0"/>
              <a:buChar char="•"/>
            </a:pPr>
            <a:r>
              <a:rPr lang="en-US" dirty="0"/>
              <a:t>assembly</a:t>
            </a:r>
          </a:p>
          <a:p>
            <a:pPr marL="285750" indent="-285750">
              <a:buFont typeface="Arial" panose="020B0604020202020204" pitchFamily="34" charset="0"/>
              <a:buChar char="•"/>
            </a:pPr>
            <a:r>
              <a:rPr lang="en-IN" dirty="0"/>
              <a:t>soldering</a:t>
            </a:r>
            <a:endParaRPr lang="en-US" dirty="0"/>
          </a:p>
        </p:txBody>
      </p:sp>
      <p:sp>
        <p:nvSpPr>
          <p:cNvPr id="14" name="Text Placeholder 13">
            <a:extLst>
              <a:ext uri="{FF2B5EF4-FFF2-40B4-BE49-F238E27FC236}">
                <a16:creationId xmlns:a16="http://schemas.microsoft.com/office/drawing/2014/main" id="{16817538-7A07-EFF7-4F05-EB2128DEE273}"/>
              </a:ext>
            </a:extLst>
          </p:cNvPr>
          <p:cNvSpPr>
            <a:spLocks noGrp="1"/>
          </p:cNvSpPr>
          <p:nvPr>
            <p:ph type="body" sz="quarter" idx="24"/>
          </p:nvPr>
        </p:nvSpPr>
        <p:spPr>
          <a:xfrm>
            <a:off x="9175570" y="3429000"/>
            <a:ext cx="2423160" cy="2109537"/>
          </a:xfrm>
        </p:spPr>
        <p:txBody>
          <a:bodyPr/>
          <a:lstStyle/>
          <a:p>
            <a:pPr marL="285750" indent="-285750">
              <a:buFont typeface="Arial" panose="020B0604020202020204" pitchFamily="34" charset="0"/>
              <a:buChar char="•"/>
            </a:pPr>
            <a:r>
              <a:rPr lang="en-US" dirty="0"/>
              <a:t>assembly</a:t>
            </a:r>
          </a:p>
          <a:p>
            <a:pPr marL="285750" indent="-285750">
              <a:buFont typeface="Arial" panose="020B0604020202020204" pitchFamily="34" charset="0"/>
              <a:buChar char="•"/>
            </a:pPr>
            <a:r>
              <a:rPr lang="en-US" dirty="0"/>
              <a:t> materials</a:t>
            </a:r>
          </a:p>
          <a:p>
            <a:pPr marL="285750" indent="-285750">
              <a:buFont typeface="Arial" panose="020B0604020202020204" pitchFamily="34" charset="0"/>
              <a:buChar char="•"/>
            </a:pPr>
            <a:endParaRPr lang="en-IN" dirty="0"/>
          </a:p>
        </p:txBody>
      </p:sp>
      <p:sp>
        <p:nvSpPr>
          <p:cNvPr id="17" name="Slide Number Placeholder 16">
            <a:extLst>
              <a:ext uri="{FF2B5EF4-FFF2-40B4-BE49-F238E27FC236}">
                <a16:creationId xmlns:a16="http://schemas.microsoft.com/office/drawing/2014/main" id="{77D871F7-1550-287B-D69F-AD0CD6874865}"/>
              </a:ext>
            </a:extLst>
          </p:cNvPr>
          <p:cNvSpPr>
            <a:spLocks noGrp="1"/>
          </p:cNvSpPr>
          <p:nvPr>
            <p:ph type="sldNum" sz="quarter" idx="12"/>
          </p:nvPr>
        </p:nvSpPr>
        <p:spPr/>
        <p:txBody>
          <a:bodyPr/>
          <a:lstStyle/>
          <a:p>
            <a:fld id="{58FB4751-880F-D840-AAA9-3A15815CC996}" type="slidenum">
              <a:rPr lang="en-US" smtClean="0"/>
              <a:t>13</a:t>
            </a:fld>
            <a:endParaRPr lang="en-US" dirty="0"/>
          </a:p>
        </p:txBody>
      </p:sp>
    </p:spTree>
    <p:extLst>
      <p:ext uri="{BB962C8B-B14F-4D97-AF65-F5344CB8AC3E}">
        <p14:creationId xmlns:p14="http://schemas.microsoft.com/office/powerpoint/2010/main" val="2653332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73143D-1DD3-3FE6-E2C7-B0CC4DBF9495}"/>
              </a:ext>
            </a:extLst>
          </p:cNvPr>
          <p:cNvSpPr>
            <a:spLocks noGrp="1"/>
          </p:cNvSpPr>
          <p:nvPr>
            <p:ph type="body" sz="half" idx="2"/>
          </p:nvPr>
        </p:nvSpPr>
        <p:spPr>
          <a:xfrm>
            <a:off x="226503" y="954505"/>
            <a:ext cx="5956183" cy="5169458"/>
          </a:xfrm>
        </p:spPr>
        <p:txBody>
          <a:bodyPr>
            <a:noAutofit/>
          </a:bodyPr>
          <a:lstStyle/>
          <a:p>
            <a:r>
              <a:rPr lang="en-US" sz="1900" b="0" i="0" dirty="0">
                <a:solidFill>
                  <a:schemeClr val="tx1">
                    <a:lumMod val="60000"/>
                    <a:lumOff val="40000"/>
                  </a:schemeClr>
                </a:solidFill>
                <a:effectLst/>
                <a:latin typeface="Lato" panose="020F0502020204030203" pitchFamily="34" charset="0"/>
                <a:ea typeface="Lato" panose="020F0502020204030203" pitchFamily="34" charset="0"/>
                <a:cs typeface="Lato" panose="020F0502020204030203" pitchFamily="34" charset="0"/>
              </a:rPr>
              <a:t>This project involved the making of a </a:t>
            </a:r>
            <a:r>
              <a:rPr lang="en-IN" sz="2000" dirty="0"/>
              <a:t>Arduino obstacle avoiding + voice control + Bluetooth control Robot ( DIY Arduino Robot),</a:t>
            </a:r>
            <a:r>
              <a:rPr lang="en-US" sz="1900" b="0" i="0" dirty="0">
                <a:solidFill>
                  <a:schemeClr val="tx1">
                    <a:lumMod val="60000"/>
                    <a:lumOff val="40000"/>
                  </a:schemeClr>
                </a:solidFill>
                <a:effectLst/>
                <a:latin typeface="Lato" panose="020F0502020204030203" pitchFamily="34" charset="0"/>
                <a:ea typeface="Lato" panose="020F0502020204030203" pitchFamily="34" charset="0"/>
                <a:cs typeface="Lato" panose="020F0502020204030203" pitchFamily="34" charset="0"/>
              </a:rPr>
              <a:t> a motor drive, Bluetooth module, and an ultrasonic sensor. The main objective was to develop a car that could be controlled by Bluetooth remote and also through voice commands by our phone and could detect obstacles to avoid collisions. Throughout the project, various challenges were encountered, including the integration of hardware components, programming the car's movements and responses etc. By overcoming these challenges, valuable learnings were gained </a:t>
            </a:r>
            <a:r>
              <a:rPr lang="en-US" sz="1900" dirty="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rPr>
              <a:t>such as</a:t>
            </a:r>
            <a:r>
              <a:rPr lang="en-US" sz="1900" b="0" i="0" dirty="0">
                <a:solidFill>
                  <a:schemeClr val="tx1">
                    <a:lumMod val="60000"/>
                    <a:lumOff val="40000"/>
                  </a:schemeClr>
                </a:solidFill>
                <a:effectLst/>
                <a:latin typeface="Lato" panose="020F0502020204030203" pitchFamily="34" charset="0"/>
                <a:ea typeface="Lato" panose="020F0502020204030203" pitchFamily="34" charset="0"/>
                <a:cs typeface="Lato" panose="020F0502020204030203" pitchFamily="34" charset="0"/>
              </a:rPr>
              <a:t> practical hardware integration, sensor integration, voice recognition, and the development of programming and problem-solving skills. This project provided practical insights into the world of robotics and the integration of hardware and software.</a:t>
            </a:r>
            <a:endParaRPr lang="en-IN" sz="1900" dirty="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Date Placeholder 2">
            <a:extLst>
              <a:ext uri="{FF2B5EF4-FFF2-40B4-BE49-F238E27FC236}">
                <a16:creationId xmlns:a16="http://schemas.microsoft.com/office/drawing/2014/main" id="{9BA18E07-EC49-0DBA-E8BB-B0661534222E}"/>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DC107EF3-179C-36CA-ABE4-F0225446034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230BB65-E05D-98FE-BFA8-608D4C7DFF9F}"/>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6" name="Title 5">
            <a:extLst>
              <a:ext uri="{FF2B5EF4-FFF2-40B4-BE49-F238E27FC236}">
                <a16:creationId xmlns:a16="http://schemas.microsoft.com/office/drawing/2014/main" id="{7F2C5078-BC97-85BD-A337-F86C5AB93317}"/>
              </a:ext>
            </a:extLst>
          </p:cNvPr>
          <p:cNvSpPr>
            <a:spLocks noGrp="1"/>
          </p:cNvSpPr>
          <p:nvPr>
            <p:ph type="title"/>
          </p:nvPr>
        </p:nvSpPr>
        <p:spPr>
          <a:xfrm>
            <a:off x="576071" y="216568"/>
            <a:ext cx="9144000" cy="737937"/>
          </a:xfrm>
        </p:spPr>
        <p:txBody>
          <a:bodyPr>
            <a:normAutofit fontScale="90000"/>
          </a:bodyPr>
          <a:lstStyle/>
          <a:p>
            <a:r>
              <a:rPr lang="en-US" dirty="0"/>
              <a:t>Conclusion:-</a:t>
            </a:r>
            <a:endParaRPr lang="en-IN" dirty="0"/>
          </a:p>
        </p:txBody>
      </p:sp>
      <p:sp>
        <p:nvSpPr>
          <p:cNvPr id="8" name="Picture Placeholder 7">
            <a:extLst>
              <a:ext uri="{FF2B5EF4-FFF2-40B4-BE49-F238E27FC236}">
                <a16:creationId xmlns:a16="http://schemas.microsoft.com/office/drawing/2014/main" id="{8D36FAD2-D2CB-4C09-B585-FEE358A80178}"/>
              </a:ext>
            </a:extLst>
          </p:cNvPr>
          <p:cNvSpPr>
            <a:spLocks noGrp="1"/>
          </p:cNvSpPr>
          <p:nvPr>
            <p:ph type="pic" idx="1"/>
          </p:nvPr>
        </p:nvSpPr>
        <p:spPr/>
      </p:sp>
      <p:pic>
        <p:nvPicPr>
          <p:cNvPr id="12" name="Content Placeholder 24">
            <a:extLst>
              <a:ext uri="{FF2B5EF4-FFF2-40B4-BE49-F238E27FC236}">
                <a16:creationId xmlns:a16="http://schemas.microsoft.com/office/drawing/2014/main" id="{68CEE5B7-A977-4495-ADED-EFE5E10D178E}"/>
              </a:ext>
            </a:extLst>
          </p:cNvPr>
          <p:cNvPicPr>
            <a:picLocks noChangeAspect="1"/>
          </p:cNvPicPr>
          <p:nvPr/>
        </p:nvPicPr>
        <p:blipFill>
          <a:blip r:embed="rId2"/>
          <a:stretch>
            <a:fillRect/>
          </a:stretch>
        </p:blipFill>
        <p:spPr>
          <a:xfrm rot="16200000">
            <a:off x="6103708" y="1066619"/>
            <a:ext cx="6299682" cy="4724761"/>
          </a:xfrm>
          <a:prstGeom prst="rect">
            <a:avLst/>
          </a:prstGeom>
        </p:spPr>
      </p:pic>
    </p:spTree>
    <p:extLst>
      <p:ext uri="{BB962C8B-B14F-4D97-AF65-F5344CB8AC3E}">
        <p14:creationId xmlns:p14="http://schemas.microsoft.com/office/powerpoint/2010/main" val="409324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68B6-C728-9A4F-B4C4-619C910C21A8}"/>
              </a:ext>
            </a:extLst>
          </p:cNvPr>
          <p:cNvSpPr>
            <a:spLocks noGrp="1"/>
          </p:cNvSpPr>
          <p:nvPr>
            <p:ph type="title"/>
          </p:nvPr>
        </p:nvSpPr>
        <p:spPr>
          <a:xfrm>
            <a:off x="320398" y="418510"/>
            <a:ext cx="6585675" cy="676656"/>
          </a:xfrm>
        </p:spPr>
        <p:txBody>
          <a:bodyPr>
            <a:normAutofit fontScale="90000"/>
          </a:bodyPr>
          <a:lstStyle/>
          <a:p>
            <a:r>
              <a:rPr lang="en-US" dirty="0"/>
              <a:t>References and YouTube links:-</a:t>
            </a:r>
            <a:endParaRPr lang="en-IN" dirty="0"/>
          </a:p>
        </p:txBody>
      </p:sp>
      <p:sp>
        <p:nvSpPr>
          <p:cNvPr id="3" name="Content Placeholder 2">
            <a:extLst>
              <a:ext uri="{FF2B5EF4-FFF2-40B4-BE49-F238E27FC236}">
                <a16:creationId xmlns:a16="http://schemas.microsoft.com/office/drawing/2014/main" id="{12DA5101-C40D-1C33-A97F-90B2C9334666}"/>
              </a:ext>
            </a:extLst>
          </p:cNvPr>
          <p:cNvSpPr>
            <a:spLocks noGrp="1"/>
          </p:cNvSpPr>
          <p:nvPr>
            <p:ph idx="1"/>
          </p:nvPr>
        </p:nvSpPr>
        <p:spPr>
          <a:xfrm>
            <a:off x="596737" y="1461248"/>
            <a:ext cx="5059991" cy="4392705"/>
          </a:xfrm>
        </p:spPr>
        <p:txBody>
          <a:bodyPr>
            <a:normAutofit lnSpcReduction="10000"/>
          </a:bodyPr>
          <a:lstStyle/>
          <a:p>
            <a:r>
              <a:rPr lang="en-IN" dirty="0"/>
              <a:t>YOUTUBE LINK OF THE VIDEO</a:t>
            </a:r>
          </a:p>
          <a:p>
            <a:r>
              <a:rPr lang="en-IN" dirty="0">
                <a:solidFill>
                  <a:srgbClr val="0070C0"/>
                </a:solidFill>
                <a:hlinkClick r:id="rId2">
                  <a:extLst>
                    <a:ext uri="{A12FA001-AC4F-418D-AE19-62706E023703}">
                      <ahyp:hlinkClr xmlns:ahyp="http://schemas.microsoft.com/office/drawing/2018/hyperlinkcolor" val="tx"/>
                    </a:ext>
                  </a:extLst>
                </a:hlinkClick>
              </a:rPr>
              <a:t>https://youtu.be/aE_J7B-O4VQ</a:t>
            </a:r>
            <a:endParaRPr lang="en-IN" dirty="0">
              <a:solidFill>
                <a:srgbClr val="0070C0"/>
              </a:solidFill>
            </a:endParaRPr>
          </a:p>
          <a:p>
            <a:endParaRPr lang="en-IN" dirty="0"/>
          </a:p>
          <a:p>
            <a:r>
              <a:rPr lang="en-IN" dirty="0"/>
              <a:t>Website -- </a:t>
            </a:r>
            <a:r>
              <a:rPr lang="en-IN" dirty="0">
                <a:solidFill>
                  <a:srgbClr val="0070C0"/>
                </a:solidFill>
                <a:hlinkClick r:id="rId3">
                  <a:extLst>
                    <a:ext uri="{A12FA001-AC4F-418D-AE19-62706E023703}">
                      <ahyp:hlinkClr xmlns:ahyp="http://schemas.microsoft.com/office/drawing/2018/hyperlinkcolor" val="tx"/>
                    </a:ext>
                  </a:extLst>
                </a:hlinkClick>
              </a:rPr>
              <a:t>https://bit.ly/3IhfCMc</a:t>
            </a:r>
            <a:endParaRPr lang="en-IN" dirty="0">
              <a:solidFill>
                <a:srgbClr val="0070C0"/>
              </a:solidFill>
            </a:endParaRPr>
          </a:p>
          <a:p>
            <a:endParaRPr lang="en-IN" dirty="0"/>
          </a:p>
          <a:p>
            <a:r>
              <a:rPr lang="en-US" altLang="en-US"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Bluetooth controller --</a:t>
            </a:r>
            <a:r>
              <a:rPr lang="en-US" altLang="en-US" dirty="0">
                <a:solidFill>
                  <a:srgbClr val="1155CC"/>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https://play.google.com/store/apps/details?id=braulio.calle.bluetoothRCcontroller</a:t>
            </a:r>
            <a:r>
              <a:rPr lang="en-US" altLang="en-US" dirty="0"/>
              <a:t> </a:t>
            </a:r>
          </a:p>
          <a:p>
            <a:endParaRPr lang="en-US" altLang="en-US" dirty="0">
              <a:latin typeface="Arial" panose="020B0604020202020204" pitchFamily="34" charset="0"/>
            </a:endParaRPr>
          </a:p>
          <a:p>
            <a:r>
              <a:rPr lang="en-US" altLang="en-US"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Voice Control --</a:t>
            </a:r>
          </a:p>
          <a:p>
            <a:r>
              <a:rPr lang="en-US" altLang="en-US" dirty="0">
                <a:solidFill>
                  <a:srgbClr val="1155CC"/>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https://play.google.com/store/apps/details?id=com.broxcode.arduinobluetoothfree</a:t>
            </a:r>
            <a:r>
              <a:rPr lang="en-US" altLang="en-US" dirty="0"/>
              <a:t> </a:t>
            </a:r>
            <a:endParaRPr lang="en-US" altLang="en-US" dirty="0">
              <a:latin typeface="Arial" panose="020B0604020202020204" pitchFamily="34" charset="0"/>
            </a:endParaRPr>
          </a:p>
          <a:p>
            <a:endParaRPr lang="en-IN" dirty="0"/>
          </a:p>
          <a:p>
            <a:endParaRPr lang="en-IN" dirty="0"/>
          </a:p>
          <a:p>
            <a:endParaRPr lang="en-IN" dirty="0"/>
          </a:p>
        </p:txBody>
      </p:sp>
      <p:sp>
        <p:nvSpPr>
          <p:cNvPr id="4" name="Date Placeholder 3">
            <a:extLst>
              <a:ext uri="{FF2B5EF4-FFF2-40B4-BE49-F238E27FC236}">
                <a16:creationId xmlns:a16="http://schemas.microsoft.com/office/drawing/2014/main" id="{B8053830-11B6-F6B3-C53F-EAD36D8B7F6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E3952A4-090A-6CCA-8F08-3F33CA76928F}"/>
              </a:ext>
            </a:extLst>
          </p:cNvPr>
          <p:cNvSpPr>
            <a:spLocks noGrp="1"/>
          </p:cNvSpPr>
          <p:nvPr>
            <p:ph type="ftr" sz="quarter" idx="11"/>
          </p:nvPr>
        </p:nvSpPr>
        <p:spPr>
          <a:xfrm>
            <a:off x="4295193" y="6506501"/>
            <a:ext cx="3438144" cy="310896"/>
          </a:xfrm>
        </p:spPr>
        <p:txBody>
          <a:bodyPr/>
          <a:lstStyle/>
          <a:p>
            <a:endParaRPr lang="en-US" dirty="0"/>
          </a:p>
        </p:txBody>
      </p:sp>
      <p:sp>
        <p:nvSpPr>
          <p:cNvPr id="6" name="Slide Number Placeholder 5">
            <a:extLst>
              <a:ext uri="{FF2B5EF4-FFF2-40B4-BE49-F238E27FC236}">
                <a16:creationId xmlns:a16="http://schemas.microsoft.com/office/drawing/2014/main" id="{4A64BBD2-1DB1-2933-A4FC-8CCF84D83BDA}"/>
              </a:ext>
            </a:extLst>
          </p:cNvPr>
          <p:cNvSpPr>
            <a:spLocks noGrp="1"/>
          </p:cNvSpPr>
          <p:nvPr>
            <p:ph type="sldNum" sz="quarter" idx="12"/>
          </p:nvPr>
        </p:nvSpPr>
        <p:spPr/>
        <p:txBody>
          <a:bodyPr/>
          <a:lstStyle/>
          <a:p>
            <a:fld id="{58FB4751-880F-D840-AAA9-3A15815CC996}" type="slidenum">
              <a:rPr lang="en-US" smtClean="0"/>
              <a:t>15</a:t>
            </a:fld>
            <a:endParaRPr lang="en-US" dirty="0"/>
          </a:p>
        </p:txBody>
      </p:sp>
      <p:pic>
        <p:nvPicPr>
          <p:cNvPr id="8" name="Picture 7">
            <a:extLst>
              <a:ext uri="{FF2B5EF4-FFF2-40B4-BE49-F238E27FC236}">
                <a16:creationId xmlns:a16="http://schemas.microsoft.com/office/drawing/2014/main" id="{DB5E9B51-CB65-475A-B8C2-86619D3B5623}"/>
              </a:ext>
            </a:extLst>
          </p:cNvPr>
          <p:cNvPicPr>
            <a:picLocks noChangeAspect="1"/>
          </p:cNvPicPr>
          <p:nvPr/>
        </p:nvPicPr>
        <p:blipFill>
          <a:blip r:embed="rId6"/>
          <a:stretch>
            <a:fillRect/>
          </a:stretch>
        </p:blipFill>
        <p:spPr>
          <a:xfrm>
            <a:off x="5853956" y="1185874"/>
            <a:ext cx="6005215" cy="4392705"/>
          </a:xfrm>
          <a:prstGeom prst="rect">
            <a:avLst/>
          </a:prstGeom>
        </p:spPr>
      </p:pic>
      <p:sp>
        <p:nvSpPr>
          <p:cNvPr id="12" name="Rectangle 4">
            <a:extLst>
              <a:ext uri="{FF2B5EF4-FFF2-40B4-BE49-F238E27FC236}">
                <a16:creationId xmlns:a16="http://schemas.microsoft.com/office/drawing/2014/main" id="{72712A82-C122-4134-BD97-CC6867E5F0F7}"/>
              </a:ext>
            </a:extLst>
          </p:cNvPr>
          <p:cNvSpPr>
            <a:spLocks noChangeArrowheads="1"/>
          </p:cNvSpPr>
          <p:nvPr/>
        </p:nvSpPr>
        <p:spPr bwMode="auto">
          <a:xfrm>
            <a:off x="320398" y="5669287"/>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A8C36BC2-604D-425A-8E60-05A736AAADE2}"/>
              </a:ext>
            </a:extLst>
          </p:cNvPr>
          <p:cNvSpPr>
            <a:spLocks noChangeArrowheads="1"/>
          </p:cNvSpPr>
          <p:nvPr/>
        </p:nvSpPr>
        <p:spPr bwMode="auto">
          <a:xfrm>
            <a:off x="0" y="-184666"/>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131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normAutofit/>
          </a:bodyPr>
          <a:lstStyle/>
          <a:p>
            <a:r>
              <a:rPr lang="en-US" dirty="0"/>
              <a:t>SIGNING OFF!!!</a:t>
            </a:r>
          </a:p>
          <a:p>
            <a:r>
              <a:rPr lang="en-US" dirty="0"/>
              <a:t>TEAM 15</a:t>
            </a:r>
          </a:p>
        </p:txBody>
      </p:sp>
    </p:spTree>
    <p:extLst>
      <p:ext uri="{BB962C8B-B14F-4D97-AF65-F5344CB8AC3E}">
        <p14:creationId xmlns:p14="http://schemas.microsoft.com/office/powerpoint/2010/main" val="257793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B86A-4413-34F7-9EEF-B334A4224556}"/>
              </a:ext>
            </a:extLst>
          </p:cNvPr>
          <p:cNvSpPr>
            <a:spLocks noGrp="1"/>
          </p:cNvSpPr>
          <p:nvPr>
            <p:ph type="title"/>
          </p:nvPr>
        </p:nvSpPr>
        <p:spPr>
          <a:xfrm>
            <a:off x="704384" y="2788521"/>
            <a:ext cx="4469195" cy="1165858"/>
          </a:xfrm>
        </p:spPr>
        <p:txBody>
          <a:bodyPr/>
          <a:lstStyle/>
          <a:p>
            <a:r>
              <a:rPr lang="en-US" sz="4000" dirty="0"/>
              <a:t>index</a:t>
            </a:r>
            <a:endParaRPr lang="en-IN" sz="4000" dirty="0"/>
          </a:p>
        </p:txBody>
      </p:sp>
      <p:sp>
        <p:nvSpPr>
          <p:cNvPr id="3" name="Content Placeholder 2">
            <a:extLst>
              <a:ext uri="{FF2B5EF4-FFF2-40B4-BE49-F238E27FC236}">
                <a16:creationId xmlns:a16="http://schemas.microsoft.com/office/drawing/2014/main" id="{C21F4713-4154-30FF-8699-934AC15A8575}"/>
              </a:ext>
            </a:extLst>
          </p:cNvPr>
          <p:cNvSpPr>
            <a:spLocks noGrp="1"/>
          </p:cNvSpPr>
          <p:nvPr>
            <p:ph idx="1"/>
          </p:nvPr>
        </p:nvSpPr>
        <p:spPr>
          <a:xfrm>
            <a:off x="5406190" y="1362176"/>
            <a:ext cx="5827776" cy="4605487"/>
          </a:xfrm>
        </p:spPr>
        <p:txBody>
          <a:bodyPr>
            <a:normAutofit/>
          </a:bodyPr>
          <a:lstStyle/>
          <a:p>
            <a:pPr marL="800100" lvl="1" indent="-342900" algn="l">
              <a:buFont typeface="Arial" panose="020B0604020202020204" pitchFamily="34" charset="0"/>
              <a:buChar char="•"/>
            </a:pPr>
            <a:r>
              <a:rPr lang="en-US" dirty="0"/>
              <a:t>Introduction</a:t>
            </a:r>
          </a:p>
          <a:p>
            <a:pPr marL="800100" lvl="1" indent="-342900" algn="l">
              <a:buFont typeface="Arial" panose="020B0604020202020204" pitchFamily="34" charset="0"/>
              <a:buChar char="•"/>
            </a:pPr>
            <a:r>
              <a:rPr lang="en-US" dirty="0"/>
              <a:t>Objectives </a:t>
            </a:r>
          </a:p>
          <a:p>
            <a:pPr marL="800100" lvl="1" indent="-342900" algn="l">
              <a:buFont typeface="Arial" panose="020B0604020202020204" pitchFamily="34" charset="0"/>
              <a:buChar char="•"/>
            </a:pPr>
            <a:r>
              <a:rPr lang="en-US" dirty="0"/>
              <a:t>Materials used</a:t>
            </a:r>
          </a:p>
          <a:p>
            <a:pPr marL="800100" lvl="1" indent="-342900" algn="l">
              <a:buFont typeface="Arial" panose="020B0604020202020204" pitchFamily="34" charset="0"/>
              <a:buChar char="•"/>
            </a:pPr>
            <a:r>
              <a:rPr lang="en-US" dirty="0"/>
              <a:t>Items specifications</a:t>
            </a:r>
          </a:p>
          <a:p>
            <a:pPr marL="800100" lvl="1" indent="-342900" algn="l">
              <a:buFont typeface="Arial" panose="020B0604020202020204" pitchFamily="34" charset="0"/>
              <a:buChar char="•"/>
            </a:pPr>
            <a:r>
              <a:rPr lang="en-US" dirty="0"/>
              <a:t>Schematic diagram of the setup</a:t>
            </a:r>
          </a:p>
          <a:p>
            <a:pPr marL="800100" lvl="1" indent="-342900" algn="l">
              <a:buFont typeface="Arial" panose="020B0604020202020204" pitchFamily="34" charset="0"/>
              <a:buChar char="•"/>
            </a:pPr>
            <a:r>
              <a:rPr lang="en-US" dirty="0"/>
              <a:t>Circuit diagram </a:t>
            </a:r>
          </a:p>
          <a:p>
            <a:pPr marL="800100" lvl="1" indent="-342900" algn="l">
              <a:buFont typeface="Arial" panose="020B0604020202020204" pitchFamily="34" charset="0"/>
              <a:buChar char="•"/>
            </a:pPr>
            <a:r>
              <a:rPr lang="en-US" dirty="0"/>
              <a:t>Features of the code</a:t>
            </a:r>
          </a:p>
          <a:p>
            <a:pPr marL="800100" lvl="1" indent="-342900">
              <a:buFont typeface="Arial" panose="020B0604020202020204" pitchFamily="34" charset="0"/>
              <a:buChar char="•"/>
            </a:pPr>
            <a:r>
              <a:rPr lang="en-US" dirty="0"/>
              <a:t>Photographs of final system</a:t>
            </a:r>
          </a:p>
          <a:p>
            <a:pPr marL="800100" lvl="1" indent="-342900" algn="l">
              <a:buFont typeface="Arial" panose="020B0604020202020204" pitchFamily="34" charset="0"/>
              <a:buChar char="•"/>
            </a:pPr>
            <a:r>
              <a:rPr lang="en-US" dirty="0"/>
              <a:t>Challenges faced and solutions found</a:t>
            </a:r>
          </a:p>
          <a:p>
            <a:pPr marL="800100" lvl="1" indent="-342900" algn="l">
              <a:buFont typeface="Arial" panose="020B0604020202020204" pitchFamily="34" charset="0"/>
              <a:buChar char="•"/>
            </a:pPr>
            <a:r>
              <a:rPr lang="en-US" dirty="0"/>
              <a:t>Learning’s from the project</a:t>
            </a:r>
          </a:p>
          <a:p>
            <a:pPr marL="800100" lvl="1" indent="-342900" algn="l">
              <a:buFont typeface="Arial" panose="020B0604020202020204" pitchFamily="34" charset="0"/>
              <a:buChar char="•"/>
            </a:pPr>
            <a:r>
              <a:rPr lang="en-US" dirty="0"/>
              <a:t>Who did what?</a:t>
            </a:r>
          </a:p>
          <a:p>
            <a:pPr marL="800100" lvl="1" indent="-342900" algn="l">
              <a:buFont typeface="Arial" panose="020B0604020202020204" pitchFamily="34" charset="0"/>
              <a:buChar char="•"/>
            </a:pPr>
            <a:r>
              <a:rPr lang="en-US" dirty="0"/>
              <a:t>Conclusions </a:t>
            </a:r>
          </a:p>
          <a:p>
            <a:pPr marL="800100" lvl="1" indent="-342900" algn="l">
              <a:buFont typeface="Arial" panose="020B0604020202020204" pitchFamily="34" charset="0"/>
              <a:buChar char="•"/>
            </a:pPr>
            <a:r>
              <a:rPr lang="en-US" dirty="0"/>
              <a:t>References and </a:t>
            </a:r>
            <a:r>
              <a:rPr lang="en-US" dirty="0" err="1"/>
              <a:t>Youtube</a:t>
            </a:r>
            <a:r>
              <a:rPr lang="en-US" dirty="0"/>
              <a:t> links</a:t>
            </a:r>
          </a:p>
          <a:p>
            <a:pPr marL="800100" lvl="1"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233342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EB78-8CC3-5A0E-84C4-0B86D85072DC}"/>
              </a:ext>
            </a:extLst>
          </p:cNvPr>
          <p:cNvSpPr>
            <a:spLocks noGrp="1"/>
          </p:cNvSpPr>
          <p:nvPr>
            <p:ph type="title"/>
          </p:nvPr>
        </p:nvSpPr>
        <p:spPr>
          <a:xfrm>
            <a:off x="576072" y="310897"/>
            <a:ext cx="6502620" cy="676656"/>
          </a:xfrm>
        </p:spPr>
        <p:txBody>
          <a:bodyPr>
            <a:normAutofit/>
          </a:bodyPr>
          <a:lstStyle/>
          <a:p>
            <a:r>
              <a:rPr lang="en-US" sz="3600" dirty="0"/>
              <a:t>introduction</a:t>
            </a:r>
            <a:endParaRPr lang="en-IN" sz="3600" dirty="0"/>
          </a:p>
        </p:txBody>
      </p:sp>
      <p:sp>
        <p:nvSpPr>
          <p:cNvPr id="3" name="Text Placeholder 2">
            <a:extLst>
              <a:ext uri="{FF2B5EF4-FFF2-40B4-BE49-F238E27FC236}">
                <a16:creationId xmlns:a16="http://schemas.microsoft.com/office/drawing/2014/main" id="{FC991886-4BF5-0BEE-969D-99965A2DB832}"/>
              </a:ext>
            </a:extLst>
          </p:cNvPr>
          <p:cNvSpPr>
            <a:spLocks noGrp="1"/>
          </p:cNvSpPr>
          <p:nvPr>
            <p:ph type="body" sz="half" idx="2"/>
          </p:nvPr>
        </p:nvSpPr>
        <p:spPr>
          <a:xfrm>
            <a:off x="576072" y="1259305"/>
            <a:ext cx="10958202" cy="4759095"/>
          </a:xfrm>
        </p:spPr>
        <p:txBody>
          <a:bodyPr>
            <a:normAutofit lnSpcReduction="10000"/>
          </a:bodyPr>
          <a:lstStyle/>
          <a:p>
            <a:pPr>
              <a:buFont typeface="Arial" panose="020B0604020202020204" pitchFamily="34" charset="0"/>
              <a:buChar char="•"/>
            </a:pPr>
            <a:r>
              <a:rPr lang="en-US" sz="3200" dirty="0"/>
              <a:t>An obstacle avoiding robot or a car is a device in motion that avoids colliding with an obstacle either by taking a turn or by stopping at the obstacle. This prevents the robots cause damage and casualties.</a:t>
            </a:r>
          </a:p>
          <a:p>
            <a:pPr>
              <a:buFont typeface="Arial" panose="020B0604020202020204" pitchFamily="34" charset="0"/>
              <a:buChar char="•"/>
            </a:pPr>
            <a:r>
              <a:rPr lang="en-US" sz="3200" dirty="0"/>
              <a:t>Such systems minimize repair costs, vehicle downtime, and injuries by avoiding collisions. This technology is easy to install.</a:t>
            </a:r>
          </a:p>
          <a:p>
            <a:pPr>
              <a:buFont typeface="Arial" panose="020B0604020202020204" pitchFamily="34" charset="0"/>
              <a:buChar char="•"/>
            </a:pPr>
            <a:r>
              <a:rPr lang="en-US" sz="3200" dirty="0"/>
              <a:t>The ability to reliably detect vehicles offers significant advantages for asset management, resource allocation, site safety, and traffic control.</a:t>
            </a:r>
          </a:p>
          <a:p>
            <a:endParaRPr lang="en-IN" sz="3200" dirty="0"/>
          </a:p>
        </p:txBody>
      </p:sp>
      <p:sp>
        <p:nvSpPr>
          <p:cNvPr id="7" name="Slide Number Placeholder 6">
            <a:extLst>
              <a:ext uri="{FF2B5EF4-FFF2-40B4-BE49-F238E27FC236}">
                <a16:creationId xmlns:a16="http://schemas.microsoft.com/office/drawing/2014/main" id="{5C8CEF5C-70C8-48B4-7DF6-EDF4A46BAE9E}"/>
              </a:ext>
            </a:extLst>
          </p:cNvPr>
          <p:cNvSpPr>
            <a:spLocks noGrp="1"/>
          </p:cNvSpPr>
          <p:nvPr>
            <p:ph type="sldNum" sz="quarter" idx="12"/>
          </p:nvPr>
        </p:nvSpPr>
        <p:spPr/>
        <p:txBody>
          <a:bodyPr/>
          <a:lstStyle/>
          <a:p>
            <a:fld id="{58FB4751-880F-D840-AAA9-3A15815CC996}" type="slidenum">
              <a:rPr lang="en-US" smtClean="0"/>
              <a:t>3</a:t>
            </a:fld>
            <a:endParaRPr lang="en-US" dirty="0"/>
          </a:p>
        </p:txBody>
      </p:sp>
    </p:spTree>
    <p:extLst>
      <p:ext uri="{BB962C8B-B14F-4D97-AF65-F5344CB8AC3E}">
        <p14:creationId xmlns:p14="http://schemas.microsoft.com/office/powerpoint/2010/main" val="15755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A8CE59-DED3-4DF2-936F-88ABAD4C0434}"/>
              </a:ext>
            </a:extLst>
          </p:cNvPr>
          <p:cNvSpPr>
            <a:spLocks noGrp="1"/>
          </p:cNvSpPr>
          <p:nvPr>
            <p:ph type="body" idx="1"/>
          </p:nvPr>
        </p:nvSpPr>
        <p:spPr/>
        <p:txBody>
          <a:bodyPr/>
          <a:lstStyle/>
          <a:p>
            <a:r>
              <a:rPr lang="en-IN" dirty="0"/>
              <a:t>Obstacle avoiding</a:t>
            </a:r>
          </a:p>
        </p:txBody>
      </p:sp>
      <p:sp>
        <p:nvSpPr>
          <p:cNvPr id="3" name="Content Placeholder 2">
            <a:extLst>
              <a:ext uri="{FF2B5EF4-FFF2-40B4-BE49-F238E27FC236}">
                <a16:creationId xmlns:a16="http://schemas.microsoft.com/office/drawing/2014/main" id="{64253607-8EC8-4395-8273-6F41D0DDB049}"/>
              </a:ext>
            </a:extLst>
          </p:cNvPr>
          <p:cNvSpPr>
            <a:spLocks noGrp="1"/>
          </p:cNvSpPr>
          <p:nvPr>
            <p:ph sz="half" idx="2"/>
          </p:nvPr>
        </p:nvSpPr>
        <p:spPr>
          <a:xfrm>
            <a:off x="539496" y="2770758"/>
            <a:ext cx="2944368" cy="3684588"/>
          </a:xfrm>
        </p:spPr>
        <p:txBody>
          <a:bodyPr/>
          <a:lstStyle/>
          <a:p>
            <a:r>
              <a:rPr lang="en-US" dirty="0"/>
              <a:t>Obstacle avoidance robot is design to allow robot to navigate in unknown environment by avoiding collisions . Obstacle avoiding robot senses obstacles in the path ,avoid it and resumes its running.</a:t>
            </a:r>
            <a:endParaRPr lang="en-IN" dirty="0"/>
          </a:p>
        </p:txBody>
      </p:sp>
      <p:sp>
        <p:nvSpPr>
          <p:cNvPr id="4" name="Text Placeholder 3">
            <a:extLst>
              <a:ext uri="{FF2B5EF4-FFF2-40B4-BE49-F238E27FC236}">
                <a16:creationId xmlns:a16="http://schemas.microsoft.com/office/drawing/2014/main" id="{BDC96E08-D24D-4F55-A7B9-C27E8A6D1C8F}"/>
              </a:ext>
            </a:extLst>
          </p:cNvPr>
          <p:cNvSpPr>
            <a:spLocks noGrp="1"/>
          </p:cNvSpPr>
          <p:nvPr>
            <p:ph type="body" sz="quarter" idx="3"/>
          </p:nvPr>
        </p:nvSpPr>
        <p:spPr/>
        <p:txBody>
          <a:bodyPr/>
          <a:lstStyle/>
          <a:p>
            <a:r>
              <a:rPr lang="en-IN" dirty="0"/>
              <a:t>Remote control</a:t>
            </a:r>
          </a:p>
        </p:txBody>
      </p:sp>
      <p:sp>
        <p:nvSpPr>
          <p:cNvPr id="5" name="Content Placeholder 4">
            <a:extLst>
              <a:ext uri="{FF2B5EF4-FFF2-40B4-BE49-F238E27FC236}">
                <a16:creationId xmlns:a16="http://schemas.microsoft.com/office/drawing/2014/main" id="{4639C599-57B3-4A9F-913F-C0FABF513F42}"/>
              </a:ext>
            </a:extLst>
          </p:cNvPr>
          <p:cNvSpPr>
            <a:spLocks noGrp="1"/>
          </p:cNvSpPr>
          <p:nvPr>
            <p:ph sz="quarter" idx="4"/>
          </p:nvPr>
        </p:nvSpPr>
        <p:spPr/>
        <p:txBody>
          <a:bodyPr/>
          <a:lstStyle/>
          <a:p>
            <a:r>
              <a:rPr lang="en-US" dirty="0"/>
              <a:t>Remote control robots are automatic robots that require human intervention through a transmitter and receiver system, in order to make them perform a desired function.</a:t>
            </a:r>
            <a:endParaRPr lang="en-IN" dirty="0"/>
          </a:p>
        </p:txBody>
      </p:sp>
      <p:sp>
        <p:nvSpPr>
          <p:cNvPr id="6" name="Date Placeholder 5">
            <a:extLst>
              <a:ext uri="{FF2B5EF4-FFF2-40B4-BE49-F238E27FC236}">
                <a16:creationId xmlns:a16="http://schemas.microsoft.com/office/drawing/2014/main" id="{47CE5BEB-B5D4-4A0F-B6AB-F7950096A723}"/>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0C5BC7BA-5909-4D11-8939-9646274EA6D0}"/>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EF8C5E32-3FC4-41B3-8619-5CC3AA491502}"/>
              </a:ext>
            </a:extLst>
          </p:cNvPr>
          <p:cNvSpPr>
            <a:spLocks noGrp="1"/>
          </p:cNvSpPr>
          <p:nvPr>
            <p:ph type="sldNum" sz="quarter" idx="12"/>
          </p:nvPr>
        </p:nvSpPr>
        <p:spPr/>
        <p:txBody>
          <a:bodyPr/>
          <a:lstStyle/>
          <a:p>
            <a:fld id="{58FB4751-880F-D840-AAA9-3A15815CC996}" type="slidenum">
              <a:rPr lang="en-US" smtClean="0"/>
              <a:pPr/>
              <a:t>4</a:t>
            </a:fld>
            <a:endParaRPr lang="en-US" dirty="0"/>
          </a:p>
        </p:txBody>
      </p:sp>
      <p:sp>
        <p:nvSpPr>
          <p:cNvPr id="9" name="Title 8">
            <a:extLst>
              <a:ext uri="{FF2B5EF4-FFF2-40B4-BE49-F238E27FC236}">
                <a16:creationId xmlns:a16="http://schemas.microsoft.com/office/drawing/2014/main" id="{6CAB546C-F105-4485-9DB4-67584E762499}"/>
              </a:ext>
            </a:extLst>
          </p:cNvPr>
          <p:cNvSpPr>
            <a:spLocks noGrp="1"/>
          </p:cNvSpPr>
          <p:nvPr>
            <p:ph type="title"/>
          </p:nvPr>
        </p:nvSpPr>
        <p:spPr/>
        <p:txBody>
          <a:bodyPr>
            <a:noAutofit/>
          </a:bodyPr>
          <a:lstStyle/>
          <a:p>
            <a:pPr algn="ctr"/>
            <a:r>
              <a:rPr lang="en-IN" sz="6000" dirty="0"/>
              <a:t>Our 3 objectives</a:t>
            </a:r>
          </a:p>
        </p:txBody>
      </p:sp>
      <p:sp>
        <p:nvSpPr>
          <p:cNvPr id="10" name="Text Placeholder 9">
            <a:extLst>
              <a:ext uri="{FF2B5EF4-FFF2-40B4-BE49-F238E27FC236}">
                <a16:creationId xmlns:a16="http://schemas.microsoft.com/office/drawing/2014/main" id="{A67DB447-52D2-4F76-89E8-05DA17C7FC24}"/>
              </a:ext>
            </a:extLst>
          </p:cNvPr>
          <p:cNvSpPr>
            <a:spLocks noGrp="1"/>
          </p:cNvSpPr>
          <p:nvPr>
            <p:ph type="body" sz="quarter" idx="13"/>
          </p:nvPr>
        </p:nvSpPr>
        <p:spPr/>
        <p:txBody>
          <a:bodyPr/>
          <a:lstStyle/>
          <a:p>
            <a:r>
              <a:rPr lang="en-IN" dirty="0"/>
              <a:t>Voice control</a:t>
            </a:r>
          </a:p>
        </p:txBody>
      </p:sp>
      <p:sp>
        <p:nvSpPr>
          <p:cNvPr id="11" name="Content Placeholder 10">
            <a:extLst>
              <a:ext uri="{FF2B5EF4-FFF2-40B4-BE49-F238E27FC236}">
                <a16:creationId xmlns:a16="http://schemas.microsoft.com/office/drawing/2014/main" id="{EEA3A9EE-9466-4BF2-9511-7BFECF6F7886}"/>
              </a:ext>
            </a:extLst>
          </p:cNvPr>
          <p:cNvSpPr>
            <a:spLocks noGrp="1"/>
          </p:cNvSpPr>
          <p:nvPr>
            <p:ph sz="quarter" idx="14"/>
          </p:nvPr>
        </p:nvSpPr>
        <p:spPr/>
        <p:txBody>
          <a:bodyPr/>
          <a:lstStyle/>
          <a:p>
            <a:r>
              <a:rPr lang="en-US" dirty="0"/>
              <a:t>The objective of voice controlled robotic vehicle (VCRV) is to listen and act on the commands of the user.</a:t>
            </a:r>
            <a:endParaRPr lang="en-IN" dirty="0"/>
          </a:p>
        </p:txBody>
      </p:sp>
    </p:spTree>
    <p:extLst>
      <p:ext uri="{BB962C8B-B14F-4D97-AF65-F5344CB8AC3E}">
        <p14:creationId xmlns:p14="http://schemas.microsoft.com/office/powerpoint/2010/main" val="1733806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sz="3600" dirty="0">
                <a:solidFill>
                  <a:schemeClr val="accent6">
                    <a:lumMod val="25000"/>
                  </a:schemeClr>
                </a:solidFill>
              </a:rPr>
              <a:t>Materials </a:t>
            </a:r>
            <a:r>
              <a:rPr lang="en-US" sz="3600" dirty="0" err="1">
                <a:solidFill>
                  <a:schemeClr val="accent6">
                    <a:lumMod val="25000"/>
                  </a:schemeClr>
                </a:solidFill>
              </a:rPr>
              <a:t>USed</a:t>
            </a:r>
            <a:r>
              <a:rPr lang="en-US" sz="3600" dirty="0">
                <a:solidFill>
                  <a:schemeClr val="accent6">
                    <a:lumMod val="25000"/>
                  </a:schemeClr>
                </a:solidFill>
              </a:rPr>
              <a:t>:-</a:t>
            </a:r>
          </a:p>
        </p:txBody>
      </p:sp>
      <p:sp>
        <p:nvSpPr>
          <p:cNvPr id="13" name="Content Placeholder 12">
            <a:extLst>
              <a:ext uri="{FF2B5EF4-FFF2-40B4-BE49-F238E27FC236}">
                <a16:creationId xmlns:a16="http://schemas.microsoft.com/office/drawing/2014/main" id="{C75CC643-C70E-39E2-166D-076224AD539F}"/>
              </a:ext>
            </a:extLst>
          </p:cNvPr>
          <p:cNvSpPr>
            <a:spLocks noGrp="1"/>
          </p:cNvSpPr>
          <p:nvPr>
            <p:ph sz="half" idx="2"/>
          </p:nvPr>
        </p:nvSpPr>
        <p:spPr>
          <a:xfrm>
            <a:off x="576071" y="1580147"/>
            <a:ext cx="10035781" cy="4355432"/>
          </a:xfrm>
        </p:spPr>
        <p:txBody>
          <a:bodyPr>
            <a:normAutofit fontScale="92500" lnSpcReduction="20000"/>
          </a:bodyPr>
          <a:lstStyle/>
          <a:p>
            <a:pPr marL="0" indent="0">
              <a:buNone/>
            </a:pPr>
            <a:r>
              <a:rPr lang="en-IN" dirty="0"/>
              <a:t>1.Arduino Uno x 1 --- </a:t>
            </a:r>
          </a:p>
          <a:p>
            <a:pPr marL="0" indent="0">
              <a:buNone/>
            </a:pPr>
            <a:r>
              <a:rPr lang="en-IN" dirty="0"/>
              <a:t> 2.Gear motor x 4 --- </a:t>
            </a:r>
          </a:p>
          <a:p>
            <a:pPr marL="0" indent="0">
              <a:buNone/>
            </a:pPr>
            <a:r>
              <a:rPr lang="en-IN" dirty="0"/>
              <a:t>3.Robot wheel x 4. ---</a:t>
            </a:r>
          </a:p>
          <a:p>
            <a:pPr marL="0" indent="0">
              <a:buNone/>
            </a:pPr>
            <a:r>
              <a:rPr lang="en-IN" dirty="0"/>
              <a:t> 4.Motor Driver(L293D) x1. --- </a:t>
            </a:r>
          </a:p>
          <a:p>
            <a:pPr marL="0" indent="0">
              <a:buNone/>
            </a:pPr>
            <a:r>
              <a:rPr lang="en-IN" dirty="0"/>
              <a:t> 5.Ultrasonic sensor x 1 --- </a:t>
            </a:r>
          </a:p>
          <a:p>
            <a:pPr marL="0" indent="0">
              <a:buNone/>
            </a:pPr>
            <a:r>
              <a:rPr lang="en-IN" dirty="0"/>
              <a:t> 6.Bluetooth module x 1 ---</a:t>
            </a:r>
          </a:p>
          <a:p>
            <a:pPr marL="0" indent="0">
              <a:buNone/>
            </a:pPr>
            <a:r>
              <a:rPr lang="en-IN" dirty="0"/>
              <a:t> 7.Li-ion battery x 3. --- </a:t>
            </a:r>
          </a:p>
          <a:p>
            <a:pPr marL="0" indent="0">
              <a:buNone/>
            </a:pPr>
            <a:r>
              <a:rPr lang="en-IN" dirty="0"/>
              <a:t> 8.Li-ion battery holder x 1 --</a:t>
            </a:r>
          </a:p>
          <a:p>
            <a:pPr marL="0" indent="0">
              <a:buNone/>
            </a:pPr>
            <a:r>
              <a:rPr lang="en-IN" dirty="0"/>
              <a:t> 9.Jumper Wires ---- </a:t>
            </a:r>
          </a:p>
          <a:p>
            <a:pPr marL="0" indent="0">
              <a:buNone/>
            </a:pPr>
            <a:r>
              <a:rPr lang="en-IN" dirty="0"/>
              <a:t> 10.Card Board x 1. ---</a:t>
            </a:r>
          </a:p>
          <a:p>
            <a:pPr marL="0" indent="0">
              <a:buNone/>
            </a:pPr>
            <a:r>
              <a:rPr lang="en-IN" dirty="0"/>
              <a:t> 11.Switch x 1.---</a:t>
            </a:r>
          </a:p>
          <a:p>
            <a:pPr marL="0" indent="0">
              <a:buNone/>
            </a:pPr>
            <a:r>
              <a:rPr lang="en-IN" dirty="0"/>
              <a:t>12. Servo motor x 1. -- </a:t>
            </a:r>
            <a:endParaRPr lang="en-US" sz="2400" dirty="0">
              <a:solidFill>
                <a:schemeClr val="bg1">
                  <a:lumMod val="95000"/>
                </a:schemeClr>
              </a:solidFill>
            </a:endParaRPr>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5</a:t>
            </a:fld>
            <a:endParaRPr lang="en-US" dirty="0"/>
          </a:p>
        </p:txBody>
      </p:sp>
    </p:spTree>
    <p:extLst>
      <p:ext uri="{BB962C8B-B14F-4D97-AF65-F5344CB8AC3E}">
        <p14:creationId xmlns:p14="http://schemas.microsoft.com/office/powerpoint/2010/main" val="2759600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FB3A77-445B-C5E7-601D-C43B5DB93A74}"/>
              </a:ext>
            </a:extLst>
          </p:cNvPr>
          <p:cNvSpPr>
            <a:spLocks noGrp="1"/>
          </p:cNvSpPr>
          <p:nvPr>
            <p:ph type="body" idx="1"/>
          </p:nvPr>
        </p:nvSpPr>
        <p:spPr>
          <a:xfrm>
            <a:off x="-86947" y="981596"/>
            <a:ext cx="3529584" cy="402336"/>
          </a:xfrm>
        </p:spPr>
        <p:txBody>
          <a:bodyPr>
            <a:normAutofit/>
          </a:bodyPr>
          <a:lstStyle/>
          <a:p>
            <a:pPr algn="ctr"/>
            <a:r>
              <a:rPr lang="en-US" dirty="0"/>
              <a:t>Motor drive</a:t>
            </a:r>
            <a:endParaRPr lang="en-IN" dirty="0"/>
          </a:p>
        </p:txBody>
      </p:sp>
      <p:pic>
        <p:nvPicPr>
          <p:cNvPr id="13" name="Content Placeholder 12">
            <a:extLst>
              <a:ext uri="{FF2B5EF4-FFF2-40B4-BE49-F238E27FC236}">
                <a16:creationId xmlns:a16="http://schemas.microsoft.com/office/drawing/2014/main" id="{8EAD07C0-67E7-3488-5FC4-3A2839F67E75}"/>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rcRect/>
          <a:stretch/>
        </p:blipFill>
        <p:spPr>
          <a:xfrm>
            <a:off x="4848725" y="1347770"/>
            <a:ext cx="1772654" cy="1528988"/>
          </a:xfrm>
        </p:spPr>
      </p:pic>
      <p:sp>
        <p:nvSpPr>
          <p:cNvPr id="4" name="Text Placeholder 3">
            <a:extLst>
              <a:ext uri="{FF2B5EF4-FFF2-40B4-BE49-F238E27FC236}">
                <a16:creationId xmlns:a16="http://schemas.microsoft.com/office/drawing/2014/main" id="{7FF51610-878B-CF99-DD1A-88AB2CEFAF52}"/>
              </a:ext>
            </a:extLst>
          </p:cNvPr>
          <p:cNvSpPr>
            <a:spLocks noGrp="1"/>
          </p:cNvSpPr>
          <p:nvPr>
            <p:ph type="body" sz="quarter" idx="3"/>
          </p:nvPr>
        </p:nvSpPr>
        <p:spPr>
          <a:xfrm>
            <a:off x="3970260" y="945434"/>
            <a:ext cx="3529584" cy="402336"/>
          </a:xfrm>
        </p:spPr>
        <p:txBody>
          <a:bodyPr>
            <a:normAutofit/>
          </a:bodyPr>
          <a:lstStyle/>
          <a:p>
            <a:pPr algn="ctr"/>
            <a:r>
              <a:rPr lang="en-US" dirty="0"/>
              <a:t>Arduino uno</a:t>
            </a:r>
            <a:endParaRPr lang="en-IN" dirty="0"/>
          </a:p>
        </p:txBody>
      </p:sp>
      <p:pic>
        <p:nvPicPr>
          <p:cNvPr id="16" name="Content Placeholder 15">
            <a:extLst>
              <a:ext uri="{FF2B5EF4-FFF2-40B4-BE49-F238E27FC236}">
                <a16:creationId xmlns:a16="http://schemas.microsoft.com/office/drawing/2014/main" id="{8C3F09B9-73A8-6BD7-5EEF-E88FF1E559E1}"/>
              </a:ext>
            </a:extLst>
          </p:cNvPr>
          <p:cNvPicPr>
            <a:picLocks noGrp="1" noChangeAspect="1"/>
          </p:cNvPicPr>
          <p:nvPr>
            <p:ph sz="quarter" idx="4"/>
          </p:nvPr>
        </p:nvPicPr>
        <p:blipFill>
          <a:blip r:embed="rId4">
            <a:extLst>
              <a:ext uri="{837473B0-CC2E-450A-ABE3-18F120FF3D39}">
                <a1611:picAttrSrcUrl xmlns:a1611="http://schemas.microsoft.com/office/drawing/2016/11/main" r:id="rId5"/>
              </a:ext>
            </a:extLst>
          </a:blip>
          <a:stretch>
            <a:fillRect/>
          </a:stretch>
        </p:blipFill>
        <p:spPr>
          <a:xfrm>
            <a:off x="736757" y="1432301"/>
            <a:ext cx="1679491" cy="1466802"/>
          </a:xfrm>
        </p:spPr>
      </p:pic>
      <p:sp>
        <p:nvSpPr>
          <p:cNvPr id="6" name="Date Placeholder 5">
            <a:extLst>
              <a:ext uri="{FF2B5EF4-FFF2-40B4-BE49-F238E27FC236}">
                <a16:creationId xmlns:a16="http://schemas.microsoft.com/office/drawing/2014/main" id="{C5DB370F-8799-5B3D-600B-DC4750921D34}"/>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5228046A-65D9-44CD-EEF6-6879CD418F9B}"/>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CED53BA5-4C33-3C5C-A2EF-A90E1E7B38D1}"/>
              </a:ext>
            </a:extLst>
          </p:cNvPr>
          <p:cNvSpPr>
            <a:spLocks noGrp="1"/>
          </p:cNvSpPr>
          <p:nvPr>
            <p:ph type="sldNum" sz="quarter" idx="12"/>
          </p:nvPr>
        </p:nvSpPr>
        <p:spPr/>
        <p:txBody>
          <a:bodyPr/>
          <a:lstStyle/>
          <a:p>
            <a:fld id="{58FB4751-880F-D840-AAA9-3A15815CC996}" type="slidenum">
              <a:rPr lang="en-US" smtClean="0"/>
              <a:pPr/>
              <a:t>6</a:t>
            </a:fld>
            <a:endParaRPr lang="en-US" dirty="0"/>
          </a:p>
        </p:txBody>
      </p:sp>
      <p:sp>
        <p:nvSpPr>
          <p:cNvPr id="9" name="Title 8">
            <a:extLst>
              <a:ext uri="{FF2B5EF4-FFF2-40B4-BE49-F238E27FC236}">
                <a16:creationId xmlns:a16="http://schemas.microsoft.com/office/drawing/2014/main" id="{8610D018-9868-1A84-099C-A612F9E17E63}"/>
              </a:ext>
            </a:extLst>
          </p:cNvPr>
          <p:cNvSpPr>
            <a:spLocks noGrp="1"/>
          </p:cNvSpPr>
          <p:nvPr>
            <p:ph type="title"/>
          </p:nvPr>
        </p:nvSpPr>
        <p:spPr>
          <a:xfrm>
            <a:off x="600136" y="92308"/>
            <a:ext cx="10515600" cy="676656"/>
          </a:xfrm>
        </p:spPr>
        <p:txBody>
          <a:bodyPr>
            <a:normAutofit fontScale="90000"/>
          </a:bodyPr>
          <a:lstStyle/>
          <a:p>
            <a:r>
              <a:rPr lang="en-US" dirty="0"/>
              <a:t>Items specifications</a:t>
            </a:r>
            <a:endParaRPr lang="en-IN" dirty="0"/>
          </a:p>
        </p:txBody>
      </p:sp>
      <p:sp>
        <p:nvSpPr>
          <p:cNvPr id="10" name="Text Placeholder 9">
            <a:extLst>
              <a:ext uri="{FF2B5EF4-FFF2-40B4-BE49-F238E27FC236}">
                <a16:creationId xmlns:a16="http://schemas.microsoft.com/office/drawing/2014/main" id="{73FD2970-1349-5476-E8D0-657155FE6FA0}"/>
              </a:ext>
            </a:extLst>
          </p:cNvPr>
          <p:cNvSpPr>
            <a:spLocks noGrp="1"/>
          </p:cNvSpPr>
          <p:nvPr>
            <p:ph type="body" sz="quarter" idx="13"/>
          </p:nvPr>
        </p:nvSpPr>
        <p:spPr>
          <a:xfrm>
            <a:off x="8860060" y="987625"/>
            <a:ext cx="2944368" cy="402336"/>
          </a:xfrm>
        </p:spPr>
        <p:txBody>
          <a:bodyPr>
            <a:normAutofit/>
          </a:bodyPr>
          <a:lstStyle/>
          <a:p>
            <a:pPr algn="ctr"/>
            <a:r>
              <a:rPr lang="en-US" dirty="0"/>
              <a:t>Ultrasonic sensor</a:t>
            </a:r>
            <a:endParaRPr lang="en-IN" dirty="0"/>
          </a:p>
        </p:txBody>
      </p:sp>
      <p:pic>
        <p:nvPicPr>
          <p:cNvPr id="19" name="Content Placeholder 18">
            <a:extLst>
              <a:ext uri="{FF2B5EF4-FFF2-40B4-BE49-F238E27FC236}">
                <a16:creationId xmlns:a16="http://schemas.microsoft.com/office/drawing/2014/main" id="{2DDABF5A-F562-78E3-759D-FFDC8AFE4398}"/>
              </a:ext>
            </a:extLst>
          </p:cNvPr>
          <p:cNvPicPr>
            <a:picLocks noGrp="1" noChangeAspect="1"/>
          </p:cNvPicPr>
          <p:nvPr>
            <p:ph sz="quarter" idx="14"/>
          </p:nvPr>
        </p:nvPicPr>
        <p:blipFill>
          <a:blip r:embed="rId6">
            <a:extLst>
              <a:ext uri="{837473B0-CC2E-450A-ABE3-18F120FF3D39}">
                <a1611:picAttrSrcUrl xmlns:a1611="http://schemas.microsoft.com/office/drawing/2016/11/main" r:id="rId7"/>
              </a:ext>
            </a:extLst>
          </a:blip>
          <a:srcRect/>
          <a:stretch/>
        </p:blipFill>
        <p:spPr>
          <a:xfrm>
            <a:off x="9502604" y="1391495"/>
            <a:ext cx="1679491" cy="1466803"/>
          </a:xfrm>
        </p:spPr>
      </p:pic>
      <p:sp>
        <p:nvSpPr>
          <p:cNvPr id="14" name="TextBox 13">
            <a:extLst>
              <a:ext uri="{FF2B5EF4-FFF2-40B4-BE49-F238E27FC236}">
                <a16:creationId xmlns:a16="http://schemas.microsoft.com/office/drawing/2014/main" id="{B429E08E-8941-02E0-09CE-C7DBE8E8FD2E}"/>
              </a:ext>
            </a:extLst>
          </p:cNvPr>
          <p:cNvSpPr txBox="1"/>
          <p:nvPr/>
        </p:nvSpPr>
        <p:spPr>
          <a:xfrm>
            <a:off x="4090737" y="2884498"/>
            <a:ext cx="4066673" cy="3370153"/>
          </a:xfrm>
          <a:prstGeom prst="rect">
            <a:avLst/>
          </a:prstGeom>
          <a:noFill/>
        </p:spPr>
        <p:txBody>
          <a:bodyPr wrap="square" rtlCol="0">
            <a:spAutoFit/>
          </a:bodyPr>
          <a:lstStyle/>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Microcontroller: ATmega328P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Operating Voltage: 5V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Input Voltage (recommended): 7-12V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Input Voltage (limit): 6-20V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Digital I/O Pins: 14 (of which 6 provide PWM output)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PWM Digital I/O Pins: 6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Analog Input Pins: 6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DC Current per I/O Pin: 20 mA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DC current for 3.3V Pin: 50 mA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Flash Memory: 32 KB (ATmega328P)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SRAM: 2 KB (ATmega328P)</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EEPROM: 1 KB (ATmega328P)</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Clock Speed: 16 MHz</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LED_BUILTIN: 13</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Length: 68.6 mm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Width: 58.4 mm </a:t>
            </a:r>
          </a:p>
          <a:p>
            <a:pPr algn="l">
              <a:buFont typeface="Arial" panose="020B0604020202020204" pitchFamily="34" charset="0"/>
              <a:buChar char="•"/>
            </a:pPr>
            <a:r>
              <a:rPr lang="en-IN" sz="1200" b="0" i="0" dirty="0">
                <a:solidFill>
                  <a:srgbClr val="FFFF00"/>
                </a:solidFill>
                <a:effectLst/>
                <a:latin typeface="Lato" panose="020F0502020204030203" pitchFamily="34" charset="0"/>
                <a:ea typeface="Lato" panose="020F0502020204030203" pitchFamily="34" charset="0"/>
                <a:cs typeface="Lato" panose="020F0502020204030203" pitchFamily="34" charset="0"/>
              </a:rPr>
              <a:t>Weight: 25 g </a:t>
            </a:r>
          </a:p>
          <a:p>
            <a:endParaRPr lang="en-IN" sz="900" dirty="0">
              <a:solidFill>
                <a:srgbClr val="FFFF00"/>
              </a:solidFill>
            </a:endParaRPr>
          </a:p>
        </p:txBody>
      </p:sp>
      <p:sp>
        <p:nvSpPr>
          <p:cNvPr id="17" name="TextBox 16">
            <a:extLst>
              <a:ext uri="{FF2B5EF4-FFF2-40B4-BE49-F238E27FC236}">
                <a16:creationId xmlns:a16="http://schemas.microsoft.com/office/drawing/2014/main" id="{0A43686F-F481-49AD-D052-09EFF98C0EDD}"/>
              </a:ext>
            </a:extLst>
          </p:cNvPr>
          <p:cNvSpPr txBox="1"/>
          <p:nvPr/>
        </p:nvSpPr>
        <p:spPr>
          <a:xfrm>
            <a:off x="546717" y="2995841"/>
            <a:ext cx="3030672" cy="2446824"/>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L293D motor driver chip</a:t>
            </a:r>
          </a:p>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Four H-bridges</a:t>
            </a:r>
          </a:p>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Terminal blocks for power supply and DC motors</a:t>
            </a:r>
          </a:p>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Reset button</a:t>
            </a:r>
          </a:p>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Big terminal block connectors (10-22 AWG)</a:t>
            </a:r>
          </a:p>
          <a:p>
            <a:pPr algn="l" fontAlgn="base">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PCB Size: 69 x 53 mm</a:t>
            </a:r>
          </a:p>
          <a:p>
            <a:endParaRPr lang="en-IN" sz="900" dirty="0">
              <a:solidFill>
                <a:srgbClr val="FFFF00"/>
              </a:solidFill>
            </a:endParaRPr>
          </a:p>
        </p:txBody>
      </p:sp>
      <p:sp>
        <p:nvSpPr>
          <p:cNvPr id="20" name="TextBox 19">
            <a:extLst>
              <a:ext uri="{FF2B5EF4-FFF2-40B4-BE49-F238E27FC236}">
                <a16:creationId xmlns:a16="http://schemas.microsoft.com/office/drawing/2014/main" id="{E4A839A4-84E0-7CE3-194F-3DAD6E4E91EE}"/>
              </a:ext>
            </a:extLst>
          </p:cNvPr>
          <p:cNvSpPr txBox="1"/>
          <p:nvPr/>
        </p:nvSpPr>
        <p:spPr>
          <a:xfrm>
            <a:off x="8534399" y="2995841"/>
            <a:ext cx="3270029" cy="3631763"/>
          </a:xfrm>
          <a:prstGeom prst="rect">
            <a:avLst/>
          </a:prstGeom>
          <a:noFill/>
        </p:spPr>
        <p:txBody>
          <a:bodyPr wrap="square" rtlCol="0">
            <a:spAutoFit/>
          </a:bodyPr>
          <a:lstStyle/>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Power Supply: DC 5V</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Working Current: 15mA</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Working Frequency: 40Hz</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Ranging Distance : 2cm – 400cm/4m</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Resolution : 0.3 cm</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Measuring Angle: 15 degree</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Trigger Input Pulse width: 10uS</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Dimension: 45mm x 20mm x 15mm</a:t>
            </a:r>
          </a:p>
          <a:p>
            <a:br>
              <a:rPr lang="en-US" sz="1600" dirty="0">
                <a:solidFill>
                  <a:srgbClr val="FFFF00"/>
                </a:solidFill>
                <a:latin typeface="Lato" panose="020F0502020204030203" pitchFamily="34" charset="0"/>
                <a:ea typeface="Lato" panose="020F0502020204030203" pitchFamily="34" charset="0"/>
                <a:cs typeface="Lato" panose="020F0502020204030203" pitchFamily="34" charset="0"/>
              </a:rPr>
            </a:br>
            <a:endParaRPr lang="en-IN" sz="1600" dirty="0">
              <a:solidFill>
                <a:srgbClr val="FFFF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6784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BA815-F288-7D05-FE55-FF7F1DEE6689}"/>
              </a:ext>
            </a:extLst>
          </p:cNvPr>
          <p:cNvSpPr>
            <a:spLocks noGrp="1"/>
          </p:cNvSpPr>
          <p:nvPr>
            <p:ph type="body" idx="1"/>
          </p:nvPr>
        </p:nvSpPr>
        <p:spPr>
          <a:xfrm>
            <a:off x="7379" y="1015483"/>
            <a:ext cx="3529584" cy="402336"/>
          </a:xfrm>
        </p:spPr>
        <p:txBody>
          <a:bodyPr>
            <a:normAutofit/>
          </a:bodyPr>
          <a:lstStyle/>
          <a:p>
            <a:pPr algn="ctr"/>
            <a:r>
              <a:rPr lang="en-US" dirty="0"/>
              <a:t>gear motor</a:t>
            </a:r>
            <a:endParaRPr lang="en-IN" dirty="0"/>
          </a:p>
        </p:txBody>
      </p:sp>
      <p:pic>
        <p:nvPicPr>
          <p:cNvPr id="13" name="Content Placeholder 12">
            <a:extLst>
              <a:ext uri="{FF2B5EF4-FFF2-40B4-BE49-F238E27FC236}">
                <a16:creationId xmlns:a16="http://schemas.microsoft.com/office/drawing/2014/main" id="{7DAB42CB-BB75-3523-8162-9E137A97EEED}"/>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958543" y="1377691"/>
            <a:ext cx="1635277" cy="1422469"/>
          </a:xfrm>
        </p:spPr>
      </p:pic>
      <p:sp>
        <p:nvSpPr>
          <p:cNvPr id="4" name="Text Placeholder 3">
            <a:extLst>
              <a:ext uri="{FF2B5EF4-FFF2-40B4-BE49-F238E27FC236}">
                <a16:creationId xmlns:a16="http://schemas.microsoft.com/office/drawing/2014/main" id="{DAD28473-9137-CE4B-B79F-D64369147C48}"/>
              </a:ext>
            </a:extLst>
          </p:cNvPr>
          <p:cNvSpPr>
            <a:spLocks noGrp="1"/>
          </p:cNvSpPr>
          <p:nvPr>
            <p:ph type="body" sz="quarter" idx="3"/>
          </p:nvPr>
        </p:nvSpPr>
        <p:spPr>
          <a:xfrm>
            <a:off x="8225363" y="984419"/>
            <a:ext cx="3529584" cy="402336"/>
          </a:xfrm>
        </p:spPr>
        <p:txBody>
          <a:bodyPr>
            <a:normAutofit/>
          </a:bodyPr>
          <a:lstStyle/>
          <a:p>
            <a:pPr algn="ctr"/>
            <a:r>
              <a:rPr lang="en-US" dirty="0"/>
              <a:t>Servo motor</a:t>
            </a:r>
            <a:endParaRPr lang="en-IN" dirty="0"/>
          </a:p>
        </p:txBody>
      </p:sp>
      <p:sp>
        <p:nvSpPr>
          <p:cNvPr id="25" name="Content Placeholder 24">
            <a:extLst>
              <a:ext uri="{FF2B5EF4-FFF2-40B4-BE49-F238E27FC236}">
                <a16:creationId xmlns:a16="http://schemas.microsoft.com/office/drawing/2014/main" id="{BB24E12C-32CC-2B92-204D-7DB7419E9D93}"/>
              </a:ext>
            </a:extLst>
          </p:cNvPr>
          <p:cNvSpPr txBox="1">
            <a:spLocks noGrp="1"/>
          </p:cNvSpPr>
          <p:nvPr>
            <p:ph sz="quarter" idx="4"/>
          </p:nvPr>
        </p:nvSpPr>
        <p:spPr>
          <a:xfrm>
            <a:off x="94083" y="2813419"/>
            <a:ext cx="3769894" cy="3139321"/>
          </a:xfrm>
          <a:prstGeom prst="rect">
            <a:avLst/>
          </a:prstGeom>
          <a:noFill/>
        </p:spPr>
        <p:txBody>
          <a:bodyPr wrap="square" rtlCol="0">
            <a:spAutoFit/>
          </a:bodyPr>
          <a:lstStyle/>
          <a:p>
            <a:pPr algn="l">
              <a:buFont typeface="Arial" panose="020B0604020202020204" pitchFamily="34" charset="0"/>
              <a:buChar char="•"/>
            </a:pPr>
            <a:r>
              <a:rPr lang="en-IN" b="0" i="0" dirty="0">
                <a:solidFill>
                  <a:srgbClr val="FFFF00"/>
                </a:solidFill>
                <a:effectLst/>
                <a:latin typeface="Lato" panose="020B0604020202020204" pitchFamily="34" charset="0"/>
              </a:rPr>
              <a:t>Rated voltage: 3 - 6VDC</a:t>
            </a:r>
          </a:p>
          <a:p>
            <a:pPr algn="l">
              <a:buFont typeface="Arial" panose="020B0604020202020204" pitchFamily="34" charset="0"/>
              <a:buChar char="•"/>
            </a:pPr>
            <a:r>
              <a:rPr lang="en-IN" b="0" i="0" dirty="0">
                <a:solidFill>
                  <a:srgbClr val="FFFF00"/>
                </a:solidFill>
                <a:effectLst/>
                <a:latin typeface="Lato" panose="020B0604020202020204" pitchFamily="34" charset="0"/>
              </a:rPr>
              <a:t>Continuous No-Load Current: &lt;150mA @ 3V</a:t>
            </a:r>
          </a:p>
          <a:p>
            <a:pPr algn="l">
              <a:buFont typeface="Arial" panose="020B0604020202020204" pitchFamily="34" charset="0"/>
              <a:buChar char="•"/>
            </a:pPr>
            <a:r>
              <a:rPr lang="en-IN" b="0" i="0" dirty="0">
                <a:solidFill>
                  <a:srgbClr val="FFFF00"/>
                </a:solidFill>
                <a:effectLst/>
                <a:latin typeface="Lato" panose="020B0604020202020204" pitchFamily="34" charset="0"/>
              </a:rPr>
              <a:t>Min. Operating Speed (3V): 90RPM</a:t>
            </a:r>
          </a:p>
          <a:p>
            <a:pPr algn="l">
              <a:buFont typeface="Arial" panose="020B0604020202020204" pitchFamily="34" charset="0"/>
              <a:buChar char="•"/>
            </a:pPr>
            <a:r>
              <a:rPr lang="en-IN" b="0" i="0" dirty="0">
                <a:solidFill>
                  <a:srgbClr val="FFFF00"/>
                </a:solidFill>
                <a:effectLst/>
                <a:latin typeface="Lato" panose="020B0604020202020204" pitchFamily="34" charset="0"/>
              </a:rPr>
              <a:t>Min. Operating Speed (6V): 200RPM</a:t>
            </a:r>
          </a:p>
          <a:p>
            <a:pPr algn="l">
              <a:buFont typeface="Arial" panose="020B0604020202020204" pitchFamily="34" charset="0"/>
              <a:buChar char="•"/>
            </a:pPr>
            <a:r>
              <a:rPr lang="en-IN" b="0" i="0" dirty="0">
                <a:solidFill>
                  <a:srgbClr val="FFFF00"/>
                </a:solidFill>
                <a:effectLst/>
                <a:latin typeface="Lato" panose="020B0604020202020204" pitchFamily="34" charset="0"/>
              </a:rPr>
              <a:t>Torque: 0.15Nm ~0.60Nm</a:t>
            </a:r>
          </a:p>
          <a:p>
            <a:pPr algn="l">
              <a:buFont typeface="Arial" panose="020B0604020202020204" pitchFamily="34" charset="0"/>
              <a:buChar char="•"/>
            </a:pPr>
            <a:r>
              <a:rPr lang="en-IN" b="0" i="0" dirty="0">
                <a:solidFill>
                  <a:srgbClr val="FFFF00"/>
                </a:solidFill>
                <a:effectLst/>
                <a:latin typeface="Lato" panose="020B0604020202020204" pitchFamily="34" charset="0"/>
              </a:rPr>
              <a:t>Stall Torque (6V): 0.8kg.cm</a:t>
            </a:r>
          </a:p>
          <a:p>
            <a:pPr algn="l">
              <a:buFont typeface="Arial" panose="020B0604020202020204" pitchFamily="34" charset="0"/>
              <a:buChar char="•"/>
            </a:pPr>
            <a:r>
              <a:rPr lang="en-IN" b="0" i="0" dirty="0">
                <a:solidFill>
                  <a:srgbClr val="FFFF00"/>
                </a:solidFill>
                <a:effectLst/>
                <a:latin typeface="Lato" panose="020B0604020202020204" pitchFamily="34" charset="0"/>
              </a:rPr>
              <a:t>Gear Ratio: 1:48</a:t>
            </a:r>
          </a:p>
          <a:p>
            <a:endParaRPr lang="en-IN" dirty="0">
              <a:solidFill>
                <a:srgbClr val="FFFF00"/>
              </a:solidFill>
            </a:endParaRPr>
          </a:p>
        </p:txBody>
      </p:sp>
      <p:sp>
        <p:nvSpPr>
          <p:cNvPr id="6" name="Date Placeholder 5">
            <a:extLst>
              <a:ext uri="{FF2B5EF4-FFF2-40B4-BE49-F238E27FC236}">
                <a16:creationId xmlns:a16="http://schemas.microsoft.com/office/drawing/2014/main" id="{C157F369-9CD4-B675-3CEF-EE8F7FE79E78}"/>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6E0C6AAA-7BE9-3AF3-D2C8-9A29ACBAA417}"/>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2F410ABE-0D28-C93A-CAED-4D983A3E5167}"/>
              </a:ext>
            </a:extLst>
          </p:cNvPr>
          <p:cNvSpPr>
            <a:spLocks noGrp="1"/>
          </p:cNvSpPr>
          <p:nvPr>
            <p:ph type="sldNum" sz="quarter" idx="12"/>
          </p:nvPr>
        </p:nvSpPr>
        <p:spPr/>
        <p:txBody>
          <a:bodyPr/>
          <a:lstStyle/>
          <a:p>
            <a:fld id="{58FB4751-880F-D840-AAA9-3A15815CC996}" type="slidenum">
              <a:rPr lang="en-US" smtClean="0"/>
              <a:pPr/>
              <a:t>7</a:t>
            </a:fld>
            <a:endParaRPr lang="en-US" dirty="0"/>
          </a:p>
        </p:txBody>
      </p:sp>
      <p:sp>
        <p:nvSpPr>
          <p:cNvPr id="9" name="Title 8">
            <a:extLst>
              <a:ext uri="{FF2B5EF4-FFF2-40B4-BE49-F238E27FC236}">
                <a16:creationId xmlns:a16="http://schemas.microsoft.com/office/drawing/2014/main" id="{31678010-F04F-44FF-E550-BD9F3E3ED9BE}"/>
              </a:ext>
            </a:extLst>
          </p:cNvPr>
          <p:cNvSpPr>
            <a:spLocks noGrp="1"/>
          </p:cNvSpPr>
          <p:nvPr>
            <p:ph type="title"/>
          </p:nvPr>
        </p:nvSpPr>
        <p:spPr>
          <a:xfrm>
            <a:off x="838200" y="-15388"/>
            <a:ext cx="10515600" cy="676656"/>
          </a:xfrm>
        </p:spPr>
        <p:txBody>
          <a:bodyPr>
            <a:normAutofit fontScale="90000"/>
          </a:bodyPr>
          <a:lstStyle/>
          <a:p>
            <a:r>
              <a:rPr lang="en-US" dirty="0"/>
              <a:t>Items specifications</a:t>
            </a:r>
            <a:endParaRPr lang="en-IN" dirty="0"/>
          </a:p>
        </p:txBody>
      </p:sp>
      <p:sp>
        <p:nvSpPr>
          <p:cNvPr id="10" name="Text Placeholder 9">
            <a:extLst>
              <a:ext uri="{FF2B5EF4-FFF2-40B4-BE49-F238E27FC236}">
                <a16:creationId xmlns:a16="http://schemas.microsoft.com/office/drawing/2014/main" id="{D6AD62B5-997A-1AA6-1174-A36D10770E65}"/>
              </a:ext>
            </a:extLst>
          </p:cNvPr>
          <p:cNvSpPr>
            <a:spLocks noGrp="1"/>
          </p:cNvSpPr>
          <p:nvPr>
            <p:ph type="body" sz="quarter" idx="13"/>
          </p:nvPr>
        </p:nvSpPr>
        <p:spPr>
          <a:xfrm>
            <a:off x="4480106" y="984419"/>
            <a:ext cx="2944368" cy="402336"/>
          </a:xfrm>
        </p:spPr>
        <p:txBody>
          <a:bodyPr>
            <a:normAutofit/>
          </a:bodyPr>
          <a:lstStyle/>
          <a:p>
            <a:r>
              <a:rPr lang="en-US" dirty="0"/>
              <a:t>Bluetooth module</a:t>
            </a:r>
            <a:endParaRPr lang="en-IN" dirty="0"/>
          </a:p>
        </p:txBody>
      </p:sp>
      <p:pic>
        <p:nvPicPr>
          <p:cNvPr id="31" name="Content Placeholder 30">
            <a:extLst>
              <a:ext uri="{FF2B5EF4-FFF2-40B4-BE49-F238E27FC236}">
                <a16:creationId xmlns:a16="http://schemas.microsoft.com/office/drawing/2014/main" id="{12615271-CF40-82A1-DEB8-521C212C2509}"/>
              </a:ext>
            </a:extLst>
          </p:cNvPr>
          <p:cNvPicPr>
            <a:picLocks noGrp="1" noChangeAspect="1"/>
          </p:cNvPicPr>
          <p:nvPr>
            <p:ph sz="quarter" idx="14"/>
          </p:nvPr>
        </p:nvPicPr>
        <p:blipFill>
          <a:blip r:embed="rId4">
            <a:extLst>
              <a:ext uri="{837473B0-CC2E-450A-ABE3-18F120FF3D39}">
                <a1611:picAttrSrcUrl xmlns:a1611="http://schemas.microsoft.com/office/drawing/2016/11/main" r:id="rId5"/>
              </a:ext>
            </a:extLst>
          </a:blip>
          <a:stretch>
            <a:fillRect/>
          </a:stretch>
        </p:blipFill>
        <p:spPr>
          <a:xfrm>
            <a:off x="9103705" y="1372502"/>
            <a:ext cx="1772900" cy="1450973"/>
          </a:xfrm>
        </p:spPr>
      </p:pic>
      <p:sp>
        <p:nvSpPr>
          <p:cNvPr id="19" name="TextBox 18">
            <a:extLst>
              <a:ext uri="{FF2B5EF4-FFF2-40B4-BE49-F238E27FC236}">
                <a16:creationId xmlns:a16="http://schemas.microsoft.com/office/drawing/2014/main" id="{CD6FE8D4-16B2-6C32-7730-817379625CA0}"/>
              </a:ext>
            </a:extLst>
          </p:cNvPr>
          <p:cNvSpPr txBox="1"/>
          <p:nvPr/>
        </p:nvSpPr>
        <p:spPr>
          <a:xfrm>
            <a:off x="1359087" y="4997415"/>
            <a:ext cx="1635277" cy="230832"/>
          </a:xfrm>
          <a:prstGeom prst="rect">
            <a:avLst/>
          </a:prstGeom>
          <a:noFill/>
        </p:spPr>
        <p:txBody>
          <a:bodyPr wrap="square" rtlCol="0">
            <a:spAutoFit/>
          </a:bodyPr>
          <a:lstStyle/>
          <a:p>
            <a:endParaRPr lang="en-IN" sz="900" dirty="0"/>
          </a:p>
        </p:txBody>
      </p:sp>
      <p:sp>
        <p:nvSpPr>
          <p:cNvPr id="20" name="TextBox 19">
            <a:extLst>
              <a:ext uri="{FF2B5EF4-FFF2-40B4-BE49-F238E27FC236}">
                <a16:creationId xmlns:a16="http://schemas.microsoft.com/office/drawing/2014/main" id="{C1AB30C1-1385-6734-DEA3-1531B7D496D4}"/>
              </a:ext>
            </a:extLst>
          </p:cNvPr>
          <p:cNvSpPr txBox="1"/>
          <p:nvPr/>
        </p:nvSpPr>
        <p:spPr>
          <a:xfrm>
            <a:off x="1511487" y="5149815"/>
            <a:ext cx="1635277" cy="230832"/>
          </a:xfrm>
          <a:prstGeom prst="rect">
            <a:avLst/>
          </a:prstGeom>
          <a:noFill/>
        </p:spPr>
        <p:txBody>
          <a:bodyPr wrap="square" rtlCol="0">
            <a:spAutoFit/>
          </a:bodyPr>
          <a:lstStyle/>
          <a:p>
            <a:endParaRPr lang="en-IN" sz="900" dirty="0"/>
          </a:p>
        </p:txBody>
      </p:sp>
      <p:sp>
        <p:nvSpPr>
          <p:cNvPr id="21" name="TextBox 20">
            <a:extLst>
              <a:ext uri="{FF2B5EF4-FFF2-40B4-BE49-F238E27FC236}">
                <a16:creationId xmlns:a16="http://schemas.microsoft.com/office/drawing/2014/main" id="{479D5F62-CF50-53C7-0995-34F1469FD757}"/>
              </a:ext>
            </a:extLst>
          </p:cNvPr>
          <p:cNvSpPr txBox="1"/>
          <p:nvPr/>
        </p:nvSpPr>
        <p:spPr>
          <a:xfrm>
            <a:off x="1663887" y="5302215"/>
            <a:ext cx="1635277" cy="230832"/>
          </a:xfrm>
          <a:prstGeom prst="rect">
            <a:avLst/>
          </a:prstGeom>
          <a:noFill/>
        </p:spPr>
        <p:txBody>
          <a:bodyPr wrap="square" rtlCol="0">
            <a:spAutoFit/>
          </a:bodyPr>
          <a:lstStyle/>
          <a:p>
            <a:r>
              <a:rPr lang="en-US" sz="900" dirty="0"/>
              <a:t>v</a:t>
            </a:r>
            <a:endParaRPr lang="en-IN" sz="900" dirty="0"/>
          </a:p>
        </p:txBody>
      </p:sp>
      <p:sp>
        <p:nvSpPr>
          <p:cNvPr id="32" name="TextBox 31">
            <a:extLst>
              <a:ext uri="{FF2B5EF4-FFF2-40B4-BE49-F238E27FC236}">
                <a16:creationId xmlns:a16="http://schemas.microsoft.com/office/drawing/2014/main" id="{6C7E110B-A0CF-4A94-7216-61312E257D16}"/>
              </a:ext>
            </a:extLst>
          </p:cNvPr>
          <p:cNvSpPr txBox="1"/>
          <p:nvPr/>
        </p:nvSpPr>
        <p:spPr>
          <a:xfrm>
            <a:off x="8506619" y="2809224"/>
            <a:ext cx="3112169" cy="2723823"/>
          </a:xfrm>
          <a:prstGeom prst="rect">
            <a:avLst/>
          </a:prstGeom>
          <a:noFill/>
        </p:spPr>
        <p:txBody>
          <a:bodyPr wrap="square" rtlCol="0">
            <a:spAutoFit/>
          </a:bodyPr>
          <a:lstStyle/>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Operating Voltage is +5V   typically</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Torque: 2.5kg/cm</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Operating speed is 0.1s/60°</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Gear Type: Plastic</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Rotation : 0°-180°</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Weight of motor : 9gm</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Package includes gear horns and screws</a:t>
            </a:r>
          </a:p>
          <a:p>
            <a:endParaRPr lang="en-IN" sz="900" dirty="0">
              <a:solidFill>
                <a:srgbClr val="FFFF00"/>
              </a:solidFill>
            </a:endParaRPr>
          </a:p>
        </p:txBody>
      </p:sp>
      <p:pic>
        <p:nvPicPr>
          <p:cNvPr id="35" name="Picture 34">
            <a:extLst>
              <a:ext uri="{FF2B5EF4-FFF2-40B4-BE49-F238E27FC236}">
                <a16:creationId xmlns:a16="http://schemas.microsoft.com/office/drawing/2014/main" id="{AE7B455F-2E13-AE96-7687-53CEB918BC9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081659" y="1386755"/>
            <a:ext cx="1681663" cy="1422469"/>
          </a:xfrm>
          <a:prstGeom prst="rect">
            <a:avLst/>
          </a:prstGeom>
        </p:spPr>
      </p:pic>
      <p:sp>
        <p:nvSpPr>
          <p:cNvPr id="36" name="TextBox 35">
            <a:extLst>
              <a:ext uri="{FF2B5EF4-FFF2-40B4-BE49-F238E27FC236}">
                <a16:creationId xmlns:a16="http://schemas.microsoft.com/office/drawing/2014/main" id="{A2D59A58-CC3F-78C0-F32A-4093438BFC9C}"/>
              </a:ext>
            </a:extLst>
          </p:cNvPr>
          <p:cNvSpPr txBox="1"/>
          <p:nvPr/>
        </p:nvSpPr>
        <p:spPr>
          <a:xfrm>
            <a:off x="3916208" y="2818210"/>
            <a:ext cx="4179640" cy="3277820"/>
          </a:xfrm>
          <a:prstGeom prst="rect">
            <a:avLst/>
          </a:prstGeom>
          <a:noFill/>
        </p:spPr>
        <p:txBody>
          <a:bodyPr wrap="square" rtlCol="0">
            <a:spAutoFit/>
          </a:bodyPr>
          <a:lstStyle/>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Bluetooth protocol:  Bluetooth Specification v2.0+EDR</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Frequency:  2.4GHz ISM band</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Modulation:  GFSK(Gaussian Frequency Shift Keying)</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Emission power:  =4dBm, Class 2</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Sensitivity:  =-84dBm at 0.1% BER</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Speed: Asynchronous:  2.1Mbps(Max) / 160 kbps, Synchronous: 1Mbps/1Mbps</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Power supply: +3.3VDC 50mA</a:t>
            </a:r>
          </a:p>
          <a:p>
            <a:pPr algn="l">
              <a:buFont typeface="Arial" panose="020B0604020202020204" pitchFamily="34" charset="0"/>
              <a:buChar char="•"/>
            </a:pPr>
            <a:r>
              <a:rPr lang="en-IN" b="0" i="0" dirty="0">
                <a:solidFill>
                  <a:srgbClr val="FFFF00"/>
                </a:solidFill>
                <a:effectLst/>
                <a:latin typeface="Lato" panose="020F0502020204030203" pitchFamily="34" charset="0"/>
                <a:ea typeface="Lato" panose="020F0502020204030203" pitchFamily="34" charset="0"/>
                <a:cs typeface="Lato" panose="020F0502020204030203" pitchFamily="34" charset="0"/>
              </a:rPr>
              <a:t>Dimension: 26.9mm x 13mm x 2.2 mm</a:t>
            </a:r>
          </a:p>
          <a:p>
            <a:endParaRPr lang="en-IN" sz="900" dirty="0">
              <a:solidFill>
                <a:srgbClr val="FFFF00"/>
              </a:solidFill>
            </a:endParaRPr>
          </a:p>
        </p:txBody>
      </p:sp>
    </p:spTree>
    <p:extLst>
      <p:ext uri="{BB962C8B-B14F-4D97-AF65-F5344CB8AC3E}">
        <p14:creationId xmlns:p14="http://schemas.microsoft.com/office/powerpoint/2010/main" val="175986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75D78-AE55-D5C0-8EBD-57FB1A172913}"/>
              </a:ext>
            </a:extLst>
          </p:cNvPr>
          <p:cNvSpPr>
            <a:spLocks noGrp="1"/>
          </p:cNvSpPr>
          <p:nvPr>
            <p:ph type="body" idx="1"/>
          </p:nvPr>
        </p:nvSpPr>
        <p:spPr>
          <a:xfrm>
            <a:off x="365760" y="975290"/>
            <a:ext cx="3529584" cy="402336"/>
          </a:xfrm>
        </p:spPr>
        <p:txBody>
          <a:bodyPr>
            <a:normAutofit/>
          </a:bodyPr>
          <a:lstStyle/>
          <a:p>
            <a:pPr algn="ctr"/>
            <a:r>
              <a:rPr lang="en-US" dirty="0"/>
              <a:t>li-on battery </a:t>
            </a:r>
            <a:endParaRPr lang="en-IN" dirty="0"/>
          </a:p>
        </p:txBody>
      </p:sp>
      <p:sp>
        <p:nvSpPr>
          <p:cNvPr id="3" name="Content Placeholder 2">
            <a:extLst>
              <a:ext uri="{FF2B5EF4-FFF2-40B4-BE49-F238E27FC236}">
                <a16:creationId xmlns:a16="http://schemas.microsoft.com/office/drawing/2014/main" id="{8C3CD203-9DD4-1FB7-FAB0-DBD7FC98F2E4}"/>
              </a:ext>
            </a:extLst>
          </p:cNvPr>
          <p:cNvSpPr>
            <a:spLocks noGrp="1"/>
          </p:cNvSpPr>
          <p:nvPr>
            <p:ph sz="half" idx="2"/>
          </p:nvPr>
        </p:nvSpPr>
        <p:spPr>
          <a:xfrm>
            <a:off x="304800" y="2940295"/>
            <a:ext cx="3590544" cy="3684588"/>
          </a:xfrm>
        </p:spPr>
        <p:txBody>
          <a:bodyPr>
            <a:normAutofit fontScale="77500" lnSpcReduction="20000"/>
          </a:bodyPr>
          <a:lstStyle/>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Nominal Voltage: 3.6V</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Nominal Capacity: 2,850 </a:t>
            </a:r>
            <a:r>
              <a:rPr lang="en-IN" sz="2300" b="0" i="0" dirty="0" err="1">
                <a:solidFill>
                  <a:srgbClr val="FFFF00"/>
                </a:solidFill>
                <a:effectLst/>
                <a:latin typeface="Lato" panose="020F0502020204030203" pitchFamily="34" charset="0"/>
                <a:ea typeface="Lato" panose="020F0502020204030203" pitchFamily="34" charset="0"/>
                <a:cs typeface="Lato" panose="020F0502020204030203" pitchFamily="34" charset="0"/>
              </a:rPr>
              <a:t>mAh</a:t>
            </a:r>
            <a:endPar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endParaRP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Minimum Discharge Voltage: 3V</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Maximum Discharge current: 1C</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Charging Voltage: 4.2V (maximum)</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Charging current: 0.5C</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Charging Time: 3 hours </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Charging Method: CC and CV</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Cell Weight: 48g </a:t>
            </a:r>
          </a:p>
          <a:p>
            <a:pPr algn="l">
              <a:buFont typeface="Arial" panose="020B0604020202020204" pitchFamily="34" charset="0"/>
              <a:buChar char="•"/>
            </a:pP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Cell Dimension: 18.4mm (</a:t>
            </a:r>
            <a:r>
              <a:rPr lang="en-IN" sz="2300" b="0" i="0" dirty="0" err="1">
                <a:solidFill>
                  <a:srgbClr val="FFFF00"/>
                </a:solidFill>
                <a:effectLst/>
                <a:latin typeface="Lato" panose="020F0502020204030203" pitchFamily="34" charset="0"/>
                <a:ea typeface="Lato" panose="020F0502020204030203" pitchFamily="34" charset="0"/>
                <a:cs typeface="Lato" panose="020F0502020204030203" pitchFamily="34" charset="0"/>
              </a:rPr>
              <a:t>dia</a:t>
            </a:r>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 and 65mm (height)</a:t>
            </a:r>
          </a:p>
          <a:p>
            <a:pPr algn="just"/>
            <a:r>
              <a:rPr lang="en-IN" sz="2300" b="0" i="0" dirty="0">
                <a:solidFill>
                  <a:srgbClr val="FFFF00"/>
                </a:solidFill>
                <a:effectLst/>
                <a:latin typeface="Lato" panose="020F0502020204030203" pitchFamily="34" charset="0"/>
                <a:ea typeface="Lato" panose="020F0502020204030203" pitchFamily="34" charset="0"/>
                <a:cs typeface="Lato" panose="020F0502020204030203" pitchFamily="34" charset="0"/>
              </a:rPr>
              <a:t> </a:t>
            </a:r>
          </a:p>
          <a:p>
            <a:endParaRPr lang="en-IN" dirty="0">
              <a:solidFill>
                <a:srgbClr val="FFFF00"/>
              </a:solidFill>
            </a:endParaRPr>
          </a:p>
        </p:txBody>
      </p:sp>
      <p:sp>
        <p:nvSpPr>
          <p:cNvPr id="4" name="Text Placeholder 3">
            <a:extLst>
              <a:ext uri="{FF2B5EF4-FFF2-40B4-BE49-F238E27FC236}">
                <a16:creationId xmlns:a16="http://schemas.microsoft.com/office/drawing/2014/main" id="{FC6836EA-A30F-A1E8-C578-57DCD2B8E04B}"/>
              </a:ext>
            </a:extLst>
          </p:cNvPr>
          <p:cNvSpPr>
            <a:spLocks noGrp="1"/>
          </p:cNvSpPr>
          <p:nvPr>
            <p:ph type="body" sz="quarter" idx="3"/>
          </p:nvPr>
        </p:nvSpPr>
        <p:spPr>
          <a:xfrm>
            <a:off x="4557723" y="947160"/>
            <a:ext cx="3529584" cy="402336"/>
          </a:xfrm>
        </p:spPr>
        <p:txBody>
          <a:bodyPr>
            <a:normAutofit/>
          </a:bodyPr>
          <a:lstStyle/>
          <a:p>
            <a:pPr algn="ctr"/>
            <a:r>
              <a:rPr lang="en-US" dirty="0"/>
              <a:t>battery holder</a:t>
            </a:r>
            <a:endParaRPr lang="en-IN" dirty="0"/>
          </a:p>
        </p:txBody>
      </p:sp>
      <p:sp>
        <p:nvSpPr>
          <p:cNvPr id="5" name="Content Placeholder 4">
            <a:extLst>
              <a:ext uri="{FF2B5EF4-FFF2-40B4-BE49-F238E27FC236}">
                <a16:creationId xmlns:a16="http://schemas.microsoft.com/office/drawing/2014/main" id="{3BE1D965-78A4-D56F-B415-FE7F90ADD3E7}"/>
              </a:ext>
            </a:extLst>
          </p:cNvPr>
          <p:cNvSpPr>
            <a:spLocks noGrp="1"/>
          </p:cNvSpPr>
          <p:nvPr>
            <p:ph sz="quarter" idx="4"/>
          </p:nvPr>
        </p:nvSpPr>
        <p:spPr>
          <a:xfrm>
            <a:off x="4291263" y="2962249"/>
            <a:ext cx="3737811" cy="3684588"/>
          </a:xfrm>
        </p:spPr>
        <p:txBody>
          <a:bodyPr/>
          <a:lstStyle/>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Double slot 18650 Battery Cell Holder</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Support Model:18650 Battery</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Shell material: ABS </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Terminal: copper-nickel plating</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Corn: Nickel plated with copper</a:t>
            </a:r>
          </a:p>
          <a:p>
            <a:pPr algn="l">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Dimension: 77.1mm x 39.8mm X 14.9mm</a:t>
            </a:r>
          </a:p>
          <a:p>
            <a:pPr algn="l"/>
            <a:r>
              <a:rPr lang="en-US" b="0" i="0" dirty="0">
                <a:solidFill>
                  <a:srgbClr val="FFFF00"/>
                </a:solidFill>
                <a:effectLst/>
                <a:latin typeface="Arimo"/>
              </a:rPr>
              <a:t> </a:t>
            </a:r>
          </a:p>
          <a:p>
            <a:endParaRPr lang="en-IN" dirty="0">
              <a:solidFill>
                <a:srgbClr val="FFFF00"/>
              </a:solidFill>
            </a:endParaRPr>
          </a:p>
        </p:txBody>
      </p:sp>
      <p:sp>
        <p:nvSpPr>
          <p:cNvPr id="6" name="Date Placeholder 5">
            <a:extLst>
              <a:ext uri="{FF2B5EF4-FFF2-40B4-BE49-F238E27FC236}">
                <a16:creationId xmlns:a16="http://schemas.microsoft.com/office/drawing/2014/main" id="{C3959BA1-E623-D594-23FB-C97A0E9CE2A7}"/>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7D1F9C00-5017-582C-7128-B5A35AE8E62F}"/>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A707BAF9-7D6B-32F0-250A-BDC0A0785AE8}"/>
              </a:ext>
            </a:extLst>
          </p:cNvPr>
          <p:cNvSpPr>
            <a:spLocks noGrp="1"/>
          </p:cNvSpPr>
          <p:nvPr>
            <p:ph type="sldNum" sz="quarter" idx="12"/>
          </p:nvPr>
        </p:nvSpPr>
        <p:spPr/>
        <p:txBody>
          <a:bodyPr/>
          <a:lstStyle/>
          <a:p>
            <a:fld id="{58FB4751-880F-D840-AAA9-3A15815CC996}" type="slidenum">
              <a:rPr lang="en-US" smtClean="0"/>
              <a:pPr/>
              <a:t>8</a:t>
            </a:fld>
            <a:endParaRPr lang="en-US" dirty="0"/>
          </a:p>
        </p:txBody>
      </p:sp>
      <p:sp>
        <p:nvSpPr>
          <p:cNvPr id="9" name="Title 8">
            <a:extLst>
              <a:ext uri="{FF2B5EF4-FFF2-40B4-BE49-F238E27FC236}">
                <a16:creationId xmlns:a16="http://schemas.microsoft.com/office/drawing/2014/main" id="{C48C2C8F-0340-2089-1EF9-AAA11A8A569A}"/>
              </a:ext>
            </a:extLst>
          </p:cNvPr>
          <p:cNvSpPr>
            <a:spLocks noGrp="1"/>
          </p:cNvSpPr>
          <p:nvPr>
            <p:ph type="title"/>
          </p:nvPr>
        </p:nvSpPr>
        <p:spPr>
          <a:xfrm>
            <a:off x="838200" y="91059"/>
            <a:ext cx="10515600" cy="676656"/>
          </a:xfrm>
        </p:spPr>
        <p:txBody>
          <a:bodyPr>
            <a:normAutofit fontScale="90000"/>
          </a:bodyPr>
          <a:lstStyle/>
          <a:p>
            <a:r>
              <a:rPr lang="en-US" dirty="0"/>
              <a:t>Items specification</a:t>
            </a:r>
            <a:endParaRPr lang="en-IN" dirty="0"/>
          </a:p>
        </p:txBody>
      </p:sp>
      <p:sp>
        <p:nvSpPr>
          <p:cNvPr id="10" name="Text Placeholder 9">
            <a:extLst>
              <a:ext uri="{FF2B5EF4-FFF2-40B4-BE49-F238E27FC236}">
                <a16:creationId xmlns:a16="http://schemas.microsoft.com/office/drawing/2014/main" id="{106560A7-40C8-DCAD-388D-C9904ACA5439}"/>
              </a:ext>
            </a:extLst>
          </p:cNvPr>
          <p:cNvSpPr>
            <a:spLocks noGrp="1"/>
          </p:cNvSpPr>
          <p:nvPr>
            <p:ph type="body" sz="quarter" idx="13"/>
          </p:nvPr>
        </p:nvSpPr>
        <p:spPr>
          <a:xfrm>
            <a:off x="8749686" y="947160"/>
            <a:ext cx="2944368" cy="402336"/>
          </a:xfrm>
        </p:spPr>
        <p:txBody>
          <a:bodyPr>
            <a:normAutofit/>
          </a:bodyPr>
          <a:lstStyle/>
          <a:p>
            <a:pPr algn="ctr"/>
            <a:r>
              <a:rPr lang="en-US" dirty="0"/>
              <a:t>switch</a:t>
            </a:r>
            <a:endParaRPr lang="en-IN" dirty="0"/>
          </a:p>
        </p:txBody>
      </p:sp>
      <p:sp>
        <p:nvSpPr>
          <p:cNvPr id="11" name="Content Placeholder 10">
            <a:extLst>
              <a:ext uri="{FF2B5EF4-FFF2-40B4-BE49-F238E27FC236}">
                <a16:creationId xmlns:a16="http://schemas.microsoft.com/office/drawing/2014/main" id="{15EE732F-7FED-C614-3509-85CDA5085129}"/>
              </a:ext>
            </a:extLst>
          </p:cNvPr>
          <p:cNvSpPr>
            <a:spLocks noGrp="1"/>
          </p:cNvSpPr>
          <p:nvPr>
            <p:ph sz="quarter" idx="14"/>
          </p:nvPr>
        </p:nvSpPr>
        <p:spPr>
          <a:xfrm>
            <a:off x="8510337" y="2972474"/>
            <a:ext cx="3376863" cy="3684588"/>
          </a:xfrm>
        </p:spPr>
        <p:txBody>
          <a:bodyPr>
            <a:normAutofit fontScale="92500" lnSpcReduction="10000"/>
          </a:bodyPr>
          <a:lstStyle/>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Color: Black</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Pin: 6/pc</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Rated voltage: 0.5A 50V DC</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Overall size: about 23 x 19 x 6.5mm(L x H x W)</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Actuator Height: about 7mm</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Panel cut-out dimension: 15.5 x 6.5mm</a:t>
            </a:r>
          </a:p>
          <a:p>
            <a:pPr>
              <a:buFont typeface="Arial" panose="020B0604020202020204" pitchFamily="34" charset="0"/>
              <a:buChar char="•"/>
            </a:pPr>
            <a:r>
              <a:rPr lang="en-US" b="0" i="0" dirty="0">
                <a:solidFill>
                  <a:srgbClr val="FFFF00"/>
                </a:solidFill>
                <a:effectLst/>
                <a:latin typeface="Lato" panose="020F0502020204030203" pitchFamily="34" charset="0"/>
                <a:ea typeface="Lato" panose="020F0502020204030203" pitchFamily="34" charset="0"/>
                <a:cs typeface="Lato" panose="020F0502020204030203" pitchFamily="34" charset="0"/>
              </a:rPr>
              <a:t>Screw holes: about 19mm apart</a:t>
            </a:r>
            <a:br>
              <a:rPr lang="en-US" dirty="0">
                <a:solidFill>
                  <a:srgbClr val="FFFF00"/>
                </a:solidFill>
                <a:latin typeface="Lato" panose="020F0502020204030203" pitchFamily="34" charset="0"/>
                <a:ea typeface="Lato" panose="020F0502020204030203" pitchFamily="34" charset="0"/>
                <a:cs typeface="Lato" panose="020F0502020204030203" pitchFamily="34" charset="0"/>
              </a:rPr>
            </a:br>
            <a:endParaRPr lang="en-US" dirty="0">
              <a:solidFill>
                <a:srgbClr val="FFFF00"/>
              </a:solidFill>
              <a:latin typeface="Lato" panose="020F0502020204030203" pitchFamily="34" charset="0"/>
              <a:ea typeface="Lato" panose="020F0502020204030203" pitchFamily="34" charset="0"/>
              <a:cs typeface="Lato" panose="020F0502020204030203" pitchFamily="34" charset="0"/>
            </a:endParaRPr>
          </a:p>
          <a:p>
            <a:pPr marL="0" indent="0">
              <a:buNone/>
            </a:pPr>
            <a:br>
              <a:rPr lang="en-US" dirty="0">
                <a:solidFill>
                  <a:srgbClr val="FFFF00"/>
                </a:solidFill>
                <a:latin typeface="Lato" panose="020F0502020204030203" pitchFamily="34" charset="0"/>
                <a:ea typeface="Lato" panose="020F0502020204030203" pitchFamily="34" charset="0"/>
                <a:cs typeface="Lato" panose="020F0502020204030203" pitchFamily="34" charset="0"/>
              </a:rPr>
            </a:br>
            <a:br>
              <a:rPr lang="en-US" dirty="0">
                <a:solidFill>
                  <a:srgbClr val="FFFF00"/>
                </a:solidFill>
                <a:latin typeface="Lato" panose="020F0502020204030203" pitchFamily="34" charset="0"/>
                <a:ea typeface="Lato" panose="020F0502020204030203" pitchFamily="34" charset="0"/>
                <a:cs typeface="Lato" panose="020F0502020204030203" pitchFamily="34" charset="0"/>
              </a:rPr>
            </a:br>
            <a:br>
              <a:rPr lang="en-US" dirty="0">
                <a:solidFill>
                  <a:srgbClr val="FFFF00"/>
                </a:solidFill>
                <a:latin typeface="Lato" panose="020F0502020204030203" pitchFamily="34" charset="0"/>
                <a:ea typeface="Lato" panose="020F0502020204030203" pitchFamily="34" charset="0"/>
                <a:cs typeface="Lato" panose="020F0502020204030203" pitchFamily="34" charset="0"/>
              </a:rPr>
            </a:br>
            <a:endParaRPr lang="en-IN" dirty="0">
              <a:solidFill>
                <a:srgbClr val="FFFF00"/>
              </a:solidFill>
              <a:latin typeface="Lato" panose="020F0502020204030203" pitchFamily="34" charset="0"/>
              <a:ea typeface="Lato" panose="020F0502020204030203" pitchFamily="34" charset="0"/>
              <a:cs typeface="Lato" panose="020F0502020204030203" pitchFamily="34" charset="0"/>
            </a:endParaRPr>
          </a:p>
        </p:txBody>
      </p:sp>
      <p:pic>
        <p:nvPicPr>
          <p:cNvPr id="2050" name="Picture 2" descr="BATTERY HOLDER FOR LITHIUM-ION 18650 2 CELL ,lithium Double battery case -  Mifra Electronics">
            <a:extLst>
              <a:ext uri="{FF2B5EF4-FFF2-40B4-BE49-F238E27FC236}">
                <a16:creationId xmlns:a16="http://schemas.microsoft.com/office/drawing/2014/main" id="{C6707427-7131-7783-9F3C-D517623ED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045" y="1428138"/>
            <a:ext cx="1734272" cy="15121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61B038-337B-E891-DC5B-5E2015659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008" y="1428138"/>
            <a:ext cx="1734272" cy="14616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6D45187-10B7-41E8-8304-00FBADFE45F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83930" y="1469195"/>
            <a:ext cx="1632284" cy="1379531"/>
          </a:xfrm>
          <a:prstGeom prst="rect">
            <a:avLst/>
          </a:prstGeom>
        </p:spPr>
      </p:pic>
      <p:sp>
        <p:nvSpPr>
          <p:cNvPr id="17" name="TextBox 16">
            <a:extLst>
              <a:ext uri="{FF2B5EF4-FFF2-40B4-BE49-F238E27FC236}">
                <a16:creationId xmlns:a16="http://schemas.microsoft.com/office/drawing/2014/main" id="{18700B70-36F5-4283-8035-C26B8B9A2F82}"/>
              </a:ext>
            </a:extLst>
          </p:cNvPr>
          <p:cNvSpPr txBox="1"/>
          <p:nvPr/>
        </p:nvSpPr>
        <p:spPr>
          <a:xfrm>
            <a:off x="2667000" y="6858000"/>
            <a:ext cx="4078705" cy="230832"/>
          </a:xfrm>
          <a:prstGeom prst="rect">
            <a:avLst/>
          </a:prstGeom>
          <a:noFill/>
        </p:spPr>
        <p:txBody>
          <a:bodyPr wrap="square" rtlCol="0">
            <a:spAutoFit/>
          </a:bodyPr>
          <a:lstStyle/>
          <a:p>
            <a:r>
              <a:rPr lang="en-IN" sz="900">
                <a:hlinkClick r:id="rId5" tooltip="https://uelectronics.com/producto/bateria-18650-3-7v-2200mah/"/>
              </a:rPr>
              <a:t>This Photo</a:t>
            </a:r>
            <a:r>
              <a:rPr lang="en-IN" sz="900"/>
              <a:t> by Unknown Author is licensed under </a:t>
            </a:r>
            <a:r>
              <a:rPr lang="en-IN" sz="900">
                <a:hlinkClick r:id="rId6" tooltip="https://creativecommons.org/licenses/by-nc-nd/3.0/"/>
              </a:rPr>
              <a:t>CC BY-NC-ND</a:t>
            </a:r>
            <a:endParaRPr lang="en-IN" sz="900"/>
          </a:p>
        </p:txBody>
      </p:sp>
    </p:spTree>
    <p:extLst>
      <p:ext uri="{BB962C8B-B14F-4D97-AF65-F5344CB8AC3E}">
        <p14:creationId xmlns:p14="http://schemas.microsoft.com/office/powerpoint/2010/main" val="176593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60518" y="207905"/>
            <a:ext cx="2701846" cy="5412966"/>
          </a:xfrm>
        </p:spPr>
        <p:txBody>
          <a:bodyPr/>
          <a:lstStyle/>
          <a:p>
            <a:r>
              <a:rPr lang="en-US" sz="4400" b="1" dirty="0">
                <a:solidFill>
                  <a:srgbClr val="00B0F0"/>
                </a:solidFill>
              </a:rPr>
              <a:t>Circuit diagram</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278188" y="3127177"/>
            <a:ext cx="4985811" cy="1439411"/>
          </a:xfrm>
        </p:spPr>
        <p:txBody>
          <a:bodyPr>
            <a:normAutofit/>
          </a:bodyPr>
          <a:lstStyle/>
          <a:p>
            <a:endParaRPr lang="en-US" dirty="0"/>
          </a:p>
        </p:txBody>
      </p:sp>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p:txBody>
          <a:bodyPr>
            <a:normAutofit/>
          </a:bodyPr>
          <a:lstStyle/>
          <a:p>
            <a:endParaRPr lang="en-US" dirty="0"/>
          </a:p>
        </p:txBody>
      </p:sp>
      <p:pic>
        <p:nvPicPr>
          <p:cNvPr id="6" name="Picture 5">
            <a:extLst>
              <a:ext uri="{FF2B5EF4-FFF2-40B4-BE49-F238E27FC236}">
                <a16:creationId xmlns:a16="http://schemas.microsoft.com/office/drawing/2014/main" id="{ABFC25F4-45E3-4717-B141-932FC8B728C1}"/>
              </a:ext>
            </a:extLst>
          </p:cNvPr>
          <p:cNvPicPr>
            <a:picLocks noChangeAspect="1"/>
          </p:cNvPicPr>
          <p:nvPr/>
        </p:nvPicPr>
        <p:blipFill>
          <a:blip r:embed="rId2"/>
          <a:stretch>
            <a:fillRect/>
          </a:stretch>
        </p:blipFill>
        <p:spPr>
          <a:xfrm>
            <a:off x="4159623" y="90944"/>
            <a:ext cx="7723221" cy="6181839"/>
          </a:xfrm>
          <a:prstGeom prst="rect">
            <a:avLst/>
          </a:prstGeom>
        </p:spPr>
      </p:pic>
    </p:spTree>
    <p:extLst>
      <p:ext uri="{BB962C8B-B14F-4D97-AF65-F5344CB8AC3E}">
        <p14:creationId xmlns:p14="http://schemas.microsoft.com/office/powerpoint/2010/main" val="1096717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TM03090434[[fn=Wood Type]]</Template>
  <TotalTime>1647</TotalTime>
  <Words>1215</Words>
  <Application>Microsoft Office PowerPoint</Application>
  <PresentationFormat>Widescreen</PresentationFormat>
  <Paragraphs>222</Paragraphs>
  <Slides>16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Arimo</vt:lpstr>
      <vt:lpstr>Calibri</vt:lpstr>
      <vt:lpstr>Courier New</vt:lpstr>
      <vt:lpstr>Gill Sans Nova</vt:lpstr>
      <vt:lpstr>Lato</vt:lpstr>
      <vt:lpstr>Rockwell</vt:lpstr>
      <vt:lpstr>Rockwell Condensed</vt:lpstr>
      <vt:lpstr>Times New Roman</vt:lpstr>
      <vt:lpstr>Wingdings</vt:lpstr>
      <vt:lpstr>Wood Type</vt:lpstr>
      <vt:lpstr>Arduino obstacle avoiding + voice control + Bluetooth control Robot | DIY Arduino Robot </vt:lpstr>
      <vt:lpstr>index</vt:lpstr>
      <vt:lpstr>introduction</vt:lpstr>
      <vt:lpstr>Our 3 objectives</vt:lpstr>
      <vt:lpstr>Materials USed:-</vt:lpstr>
      <vt:lpstr>Items specifications</vt:lpstr>
      <vt:lpstr>Items specifications</vt:lpstr>
      <vt:lpstr>Items specification</vt:lpstr>
      <vt:lpstr>PowerPoint Presentation</vt:lpstr>
      <vt:lpstr>features of the code</vt:lpstr>
      <vt:lpstr>Pictures of our project!</vt:lpstr>
      <vt:lpstr>    Problems faced         AND         Solutions found</vt:lpstr>
      <vt:lpstr>Distributions of our Roles</vt:lpstr>
      <vt:lpstr>Conclusion:-</vt:lpstr>
      <vt:lpstr>References and YouTube links:-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Voice-controlled car using Arduino Uno and a voice sensor</dc:title>
  <dc:creator>Ananya Koppisetti</dc:creator>
  <cp:lastModifiedBy>Abhishek Sajwan</cp:lastModifiedBy>
  <cp:revision>21</cp:revision>
  <dcterms:created xsi:type="dcterms:W3CDTF">2023-05-30T04:58:03Z</dcterms:created>
  <dcterms:modified xsi:type="dcterms:W3CDTF">2023-06-07T10:54:32Z</dcterms:modified>
</cp:coreProperties>
</file>